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sldIdLst>
    <p:sldId id="256" r:id="rId2"/>
    <p:sldId id="257" r:id="rId3"/>
    <p:sldId id="261" r:id="rId4"/>
    <p:sldId id="262" r:id="rId5"/>
    <p:sldId id="265" r:id="rId6"/>
    <p:sldId id="266" r:id="rId7"/>
    <p:sldId id="763" r:id="rId8"/>
    <p:sldId id="764" r:id="rId9"/>
    <p:sldId id="767" r:id="rId10"/>
    <p:sldId id="769" r:id="rId11"/>
    <p:sldId id="768" r:id="rId12"/>
    <p:sldId id="770737041" r:id="rId13"/>
    <p:sldId id="772" r:id="rId14"/>
    <p:sldId id="770737042" r:id="rId15"/>
    <p:sldId id="770737029" r:id="rId16"/>
    <p:sldId id="770737035" r:id="rId17"/>
    <p:sldId id="770737033" r:id="rId18"/>
    <p:sldId id="770737040" r:id="rId19"/>
    <p:sldId id="770737037" r:id="rId20"/>
    <p:sldId id="293" r:id="rId21"/>
    <p:sldId id="298" r:id="rId22"/>
    <p:sldId id="299" r:id="rId23"/>
    <p:sldId id="770737043" r:id="rId24"/>
  </p:sldIdLst>
  <p:sldSz cx="12192000" cy="6858000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217C2-9B3D-410F-B8AD-E63ABE2E700A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E802B-BAAF-42BD-96C4-3BAA296876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6102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217C2-9B3D-410F-B8AD-E63ABE2E700A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E802B-BAAF-42BD-96C4-3BAA296876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0885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217C2-9B3D-410F-B8AD-E63ABE2E700A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E802B-BAAF-42BD-96C4-3BAA296876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2965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217C2-9B3D-410F-B8AD-E63ABE2E700A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E802B-BAAF-42BD-96C4-3BAA296876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4543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217C2-9B3D-410F-B8AD-E63ABE2E700A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E802B-BAAF-42BD-96C4-3BAA296876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2002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217C2-9B3D-410F-B8AD-E63ABE2E700A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E802B-BAAF-42BD-96C4-3BAA296876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2548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217C2-9B3D-410F-B8AD-E63ABE2E700A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E802B-BAAF-42BD-96C4-3BAA296876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6244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217C2-9B3D-410F-B8AD-E63ABE2E700A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E802B-BAAF-42BD-96C4-3BAA296876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6764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E802B-BAAF-42BD-96C4-3BAA2968768B}" type="slidenum">
              <a:rPr lang="en-GB" smtClean="0"/>
              <a:t>‹#›</a:t>
            </a:fld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217C2-9B3D-410F-B8AD-E63ABE2E700A}" type="datetimeFigureOut">
              <a:rPr lang="en-GB" smtClean="0"/>
              <a:t>19/10/2023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869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217C2-9B3D-410F-B8AD-E63ABE2E700A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E802B-BAAF-42BD-96C4-3BAA296876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6875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217C2-9B3D-410F-B8AD-E63ABE2E700A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E802B-BAAF-42BD-96C4-3BAA2968768B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995594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217C2-9B3D-410F-B8AD-E63ABE2E700A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E802B-BAAF-42BD-96C4-3BAA296876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33100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217C2-9B3D-410F-B8AD-E63ABE2E700A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E802B-BAAF-42BD-96C4-3BAA2968768B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94616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217C2-9B3D-410F-B8AD-E63ABE2E700A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E802B-BAAF-42BD-96C4-3BAA296876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90709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217C2-9B3D-410F-B8AD-E63ABE2E700A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E802B-BAAF-42BD-96C4-3BAA296876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79967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217C2-9B3D-410F-B8AD-E63ABE2E700A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E802B-BAAF-42BD-96C4-3BAA296876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65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5217C2-9B3D-410F-B8AD-E63ABE2E700A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71E802B-BAAF-42BD-96C4-3BAA296876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0336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4A124-66C5-ABA7-98BA-FCE2918103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7335" y="1282701"/>
            <a:ext cx="5096060" cy="4307148"/>
          </a:xfrm>
        </p:spPr>
        <p:txBody>
          <a:bodyPr anchor="ctr">
            <a:normAutofit/>
          </a:bodyPr>
          <a:lstStyle/>
          <a:p>
            <a:r>
              <a:rPr lang="en-GB" dirty="0"/>
              <a:t>Working with</a:t>
            </a:r>
            <a:br>
              <a:rPr lang="en-GB" dirty="0"/>
            </a:br>
            <a:r>
              <a:rPr lang="en-GB" dirty="0"/>
              <a:t> Training &amp; Competence</a:t>
            </a:r>
            <a:br>
              <a:rPr lang="en-GB" dirty="0"/>
            </a:br>
            <a:r>
              <a:rPr lang="en-GB" dirty="0"/>
              <a:t> under </a:t>
            </a:r>
            <a:br>
              <a:rPr lang="en-GB" dirty="0"/>
            </a:br>
            <a:r>
              <a:rPr lang="en-GB" dirty="0"/>
              <a:t>Consumer Duty</a:t>
            </a:r>
          </a:p>
        </p:txBody>
      </p:sp>
    </p:spTree>
    <p:extLst>
      <p:ext uri="{BB962C8B-B14F-4D97-AF65-F5344CB8AC3E}">
        <p14:creationId xmlns:p14="http://schemas.microsoft.com/office/powerpoint/2010/main" val="2640239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A20CD-18A8-39FC-CF83-113E50981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Today’s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BFF9D4-7482-7724-B327-FBEE91488A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chemeClr val="tx1"/>
                </a:solidFill>
                <a:effectLst/>
                <a:latin typeface="inherit"/>
              </a:rPr>
              <a:t>To understand how the new Consumer Duty affects your approach to T&amp;C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chemeClr val="tx1"/>
                </a:solidFill>
                <a:effectLst/>
                <a:latin typeface="inherit"/>
              </a:rPr>
              <a:t>To know why culture plays such an important role and why T&amp;C is affected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chemeClr val="tx1"/>
                </a:solidFill>
                <a:effectLst/>
                <a:latin typeface="inherit"/>
              </a:rPr>
              <a:t>To describe a good consumer outcome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chemeClr val="tx1"/>
                </a:solidFill>
                <a:effectLst/>
                <a:latin typeface="inherit"/>
              </a:rPr>
              <a:t>To understand the relationship between good consumer outcomes and competence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chemeClr val="tx1"/>
                </a:solidFill>
                <a:effectLst/>
                <a:latin typeface="inherit"/>
              </a:rPr>
              <a:t>To be able to define the standards expected of a competent person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chemeClr val="tx1"/>
                </a:solidFill>
                <a:effectLst/>
                <a:latin typeface="inherit"/>
              </a:rPr>
              <a:t>To assess the impact of T&amp;C on people not engaged in Appendix 1 activities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chemeClr val="tx1"/>
                </a:solidFill>
                <a:effectLst/>
                <a:latin typeface="inherit"/>
              </a:rPr>
              <a:t>To identify the impact of consumer biases on your customers and how you should respond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chemeClr val="tx1"/>
                </a:solidFill>
                <a:effectLst/>
                <a:latin typeface="inherit"/>
              </a:rPr>
              <a:t>To know the critical skills to help put your customers in a place to make informed decisions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chemeClr val="tx1"/>
                </a:solidFill>
                <a:effectLst/>
                <a:latin typeface="inherit"/>
              </a:rPr>
              <a:t>To understand how all these changes impact upon your Fit and Proper assessments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chemeClr val="tx1"/>
                </a:solidFill>
                <a:effectLst/>
                <a:latin typeface="inherit"/>
              </a:rPr>
              <a:t>To establish the link between T&amp;C management information and board reporting 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chemeClr val="tx1"/>
                </a:solidFill>
                <a:effectLst/>
                <a:latin typeface="inherit"/>
              </a:rPr>
              <a:t>To know what outside in means and the important role it plays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chemeClr val="tx1"/>
                </a:solidFill>
                <a:effectLst/>
                <a:latin typeface="inherit"/>
              </a:rPr>
              <a:t>To understand the role of customer coaching in evidencing good consumer outcomes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chemeClr val="tx1"/>
                </a:solidFill>
                <a:effectLst/>
                <a:latin typeface="inherit"/>
              </a:rPr>
              <a:t>To describe how all these aspects affect day to day supervision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714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986D8-C608-09D1-BA2E-D984C4460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1018536" cy="1325563"/>
          </a:xfrm>
        </p:spPr>
        <p:txBody>
          <a:bodyPr/>
          <a:lstStyle/>
          <a:p>
            <a:r>
              <a:rPr lang="en-GB" dirty="0"/>
              <a:t>1. Customer centric culture &gt;&lt; Consumer Duty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84B8A8-23A1-030C-074E-6C631A4438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Culture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04EBDC-1307-9C29-43F3-DD68E9F87A9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Way you do business</a:t>
            </a:r>
          </a:p>
          <a:p>
            <a:r>
              <a:rPr lang="en-GB" dirty="0">
                <a:solidFill>
                  <a:schemeClr val="tx1"/>
                </a:solidFill>
              </a:rPr>
              <a:t>Focus on the customer</a:t>
            </a:r>
          </a:p>
          <a:p>
            <a:r>
              <a:rPr lang="en-GB" dirty="0">
                <a:solidFill>
                  <a:schemeClr val="tx1"/>
                </a:solidFill>
              </a:rPr>
              <a:t>Walk the Talk</a:t>
            </a:r>
          </a:p>
          <a:p>
            <a:r>
              <a:rPr lang="en-GB" dirty="0">
                <a:solidFill>
                  <a:schemeClr val="tx1"/>
                </a:solidFill>
              </a:rPr>
              <a:t>Going beyond the rules</a:t>
            </a:r>
          </a:p>
          <a:p>
            <a:r>
              <a:rPr lang="en-GB" dirty="0">
                <a:solidFill>
                  <a:schemeClr val="tx1"/>
                </a:solidFill>
              </a:rPr>
              <a:t>Confidence to whistle blow</a:t>
            </a:r>
          </a:p>
          <a:p>
            <a:r>
              <a:rPr lang="en-GB" dirty="0">
                <a:solidFill>
                  <a:schemeClr val="tx1"/>
                </a:solidFill>
              </a:rPr>
              <a:t>Drivers of culture</a:t>
            </a:r>
          </a:p>
          <a:p>
            <a:r>
              <a:rPr lang="en-GB" dirty="0">
                <a:solidFill>
                  <a:schemeClr val="tx1"/>
                </a:solidFill>
              </a:rPr>
              <a:t>Underpinned by relevant values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A6C5C8-4328-5C19-146B-CE9E1814C6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Consumer Duty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6ADE80-D771-E3DE-3686-4A9F9EB0081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Real understanding?</a:t>
            </a:r>
          </a:p>
          <a:p>
            <a:r>
              <a:rPr lang="en-GB" dirty="0">
                <a:solidFill>
                  <a:schemeClr val="tx1"/>
                </a:solidFill>
              </a:rPr>
              <a:t>Consumer Protection</a:t>
            </a:r>
          </a:p>
          <a:p>
            <a:r>
              <a:rPr lang="en-GB" dirty="0">
                <a:solidFill>
                  <a:schemeClr val="tx1"/>
                </a:solidFill>
              </a:rPr>
              <a:t>Informed  decisions</a:t>
            </a:r>
          </a:p>
          <a:p>
            <a:r>
              <a:rPr lang="en-GB" dirty="0">
                <a:solidFill>
                  <a:schemeClr val="tx1"/>
                </a:solidFill>
              </a:rPr>
              <a:t>Higher levels of trust</a:t>
            </a:r>
          </a:p>
          <a:p>
            <a:r>
              <a:rPr lang="en-GB" dirty="0">
                <a:solidFill>
                  <a:schemeClr val="tx1"/>
                </a:solidFill>
              </a:rPr>
              <a:t>Easier for FCA enforcement</a:t>
            </a:r>
          </a:p>
          <a:p>
            <a:r>
              <a:rPr lang="en-GB" dirty="0">
                <a:solidFill>
                  <a:schemeClr val="tx1"/>
                </a:solidFill>
              </a:rPr>
              <a:t>New Principle</a:t>
            </a:r>
          </a:p>
          <a:p>
            <a:r>
              <a:rPr lang="en-GB" dirty="0">
                <a:solidFill>
                  <a:schemeClr val="tx1"/>
                </a:solidFill>
              </a:rPr>
              <a:t>Cross cutting rules/4 outcomes</a:t>
            </a:r>
          </a:p>
          <a:p>
            <a:r>
              <a:rPr lang="en-GB" dirty="0">
                <a:solidFill>
                  <a:schemeClr val="tx1"/>
                </a:solidFill>
              </a:rPr>
              <a:t>So much more than TCF</a:t>
            </a:r>
          </a:p>
        </p:txBody>
      </p:sp>
    </p:spTree>
    <p:extLst>
      <p:ext uri="{BB962C8B-B14F-4D97-AF65-F5344CB8AC3E}">
        <p14:creationId xmlns:p14="http://schemas.microsoft.com/office/powerpoint/2010/main" val="777699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C8BD8-5225-16BF-18DE-3BEF870B6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en-GB" dirty="0"/>
              <a:t>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AE4031-3E53-8CA0-3443-F4F75FA80C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dirty="0">
                <a:solidFill>
                  <a:schemeClr val="tx1"/>
                </a:solidFill>
              </a:rPr>
              <a:t>How do you introduce your culture to new starts and develop their understanding of how they deliver good outcomes?</a:t>
            </a:r>
          </a:p>
          <a:p>
            <a:pPr>
              <a:lnSpc>
                <a:spcPct val="90000"/>
              </a:lnSpc>
            </a:pPr>
            <a:r>
              <a:rPr lang="en-GB" dirty="0">
                <a:solidFill>
                  <a:schemeClr val="tx1"/>
                </a:solidFill>
              </a:rPr>
              <a:t>How do you use Performance Management (One of the drivers of culture) to embed culture?</a:t>
            </a:r>
          </a:p>
          <a:p>
            <a:pPr>
              <a:lnSpc>
                <a:spcPct val="90000"/>
              </a:lnSpc>
            </a:pPr>
            <a:r>
              <a:rPr lang="en-GB" dirty="0">
                <a:solidFill>
                  <a:schemeClr val="tx1"/>
                </a:solidFill>
              </a:rPr>
              <a:t>What is the relationship between Performance Management and Competence in your firm?</a:t>
            </a:r>
          </a:p>
          <a:p>
            <a:pPr>
              <a:lnSpc>
                <a:spcPct val="90000"/>
              </a:lnSpc>
            </a:pPr>
            <a:r>
              <a:rPr lang="en-GB" dirty="0">
                <a:solidFill>
                  <a:schemeClr val="tx1"/>
                </a:solidFill>
              </a:rPr>
              <a:t>How do you set out your expectations of how your people should behave?</a:t>
            </a:r>
          </a:p>
        </p:txBody>
      </p:sp>
      <p:pic>
        <p:nvPicPr>
          <p:cNvPr id="5" name="Picture 4" descr="Blurred micro image of a street traffic">
            <a:extLst>
              <a:ext uri="{FF2B5EF4-FFF2-40B4-BE49-F238E27FC236}">
                <a16:creationId xmlns:a16="http://schemas.microsoft.com/office/drawing/2014/main" id="{8ADB028D-0DC4-EACE-1943-E210632682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741" r="30749" b="-2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63284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DBA11-DB3F-0696-7392-2C5179ECF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Values &gt; Competence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FFEE34-F0C3-8EFC-DD6D-8EDF42BA5E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Values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490392-D998-1F96-DFD9-D0F316EAE80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Knowing your company values</a:t>
            </a:r>
          </a:p>
          <a:p>
            <a:r>
              <a:rPr lang="en-GB" dirty="0">
                <a:solidFill>
                  <a:schemeClr val="tx1"/>
                </a:solidFill>
              </a:rPr>
              <a:t>Understanding how these help deliver good customer outcomes</a:t>
            </a:r>
          </a:p>
          <a:p>
            <a:r>
              <a:rPr lang="en-GB" dirty="0">
                <a:solidFill>
                  <a:schemeClr val="tx1"/>
                </a:solidFill>
              </a:rPr>
              <a:t>Understand the relationship between company values and the FCA Code of Conduct</a:t>
            </a:r>
          </a:p>
          <a:p>
            <a:r>
              <a:rPr lang="en-GB" dirty="0">
                <a:solidFill>
                  <a:schemeClr val="tx1"/>
                </a:solidFill>
              </a:rPr>
              <a:t>Awareness of the impact of the 3 cross cutting rules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39E5F9-1B0E-18D0-BAA3-A6B8FF3AAF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Competence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DDBE54-A3BA-F619-A2BD-8CA0C9994FE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TC definition of competence includes “ethical behaviour”</a:t>
            </a:r>
          </a:p>
          <a:p>
            <a:r>
              <a:rPr lang="en-GB" dirty="0">
                <a:solidFill>
                  <a:schemeClr val="tx1"/>
                </a:solidFill>
              </a:rPr>
              <a:t>Living your company values = ethical behaviour</a:t>
            </a:r>
          </a:p>
          <a:p>
            <a:r>
              <a:rPr lang="en-GB" dirty="0">
                <a:solidFill>
                  <a:schemeClr val="tx1"/>
                </a:solidFill>
              </a:rPr>
              <a:t>As part of competence you will need evidence</a:t>
            </a:r>
          </a:p>
        </p:txBody>
      </p:sp>
    </p:spTree>
    <p:extLst>
      <p:ext uri="{BB962C8B-B14F-4D97-AF65-F5344CB8AC3E}">
        <p14:creationId xmlns:p14="http://schemas.microsoft.com/office/powerpoint/2010/main" val="3303804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2A11042-96CB-FD7A-ECB5-827457BD6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en-GB" dirty="0"/>
              <a:t>Considerations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D01F4A8-84B0-05D2-10B9-9DB76674E0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dirty="0">
                <a:solidFill>
                  <a:schemeClr val="tx1"/>
                </a:solidFill>
              </a:rPr>
              <a:t>How well can your people describe your company values and how they can demonstrate these – what evidence can you provide? Have you gone beyond attestations?</a:t>
            </a:r>
          </a:p>
          <a:p>
            <a:pPr>
              <a:lnSpc>
                <a:spcPct val="90000"/>
              </a:lnSpc>
            </a:pPr>
            <a:r>
              <a:rPr lang="en-GB" dirty="0">
                <a:solidFill>
                  <a:schemeClr val="tx1"/>
                </a:solidFill>
              </a:rPr>
              <a:t>How confident are you that your people can describe the FCA code of conduct, how it relates to your values and what part they play in delivering it?</a:t>
            </a:r>
          </a:p>
          <a:p>
            <a:pPr>
              <a:lnSpc>
                <a:spcPct val="90000"/>
              </a:lnSpc>
            </a:pPr>
            <a:r>
              <a:rPr lang="en-GB" dirty="0">
                <a:solidFill>
                  <a:schemeClr val="tx1"/>
                </a:solidFill>
              </a:rPr>
              <a:t>How have you introduced the new cross cutting rules to your people?</a:t>
            </a:r>
          </a:p>
        </p:txBody>
      </p:sp>
      <p:pic>
        <p:nvPicPr>
          <p:cNvPr id="10" name="Picture 9" descr="Arrows pointing towards light">
            <a:extLst>
              <a:ext uri="{FF2B5EF4-FFF2-40B4-BE49-F238E27FC236}">
                <a16:creationId xmlns:a16="http://schemas.microsoft.com/office/drawing/2014/main" id="{E17F1DB7-4627-A68C-010E-73B638AFBF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81" r="43608" b="-2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82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EA33E-F8D5-1CED-3B74-944795D4F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3.Competence &gt; Good Consumer Outcomes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C3D7C6-A532-A695-14F8-983A8FE49A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Competence</a:t>
            </a:r>
            <a:r>
              <a:rPr lang="en-GB" dirty="0"/>
              <a:t>	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FD4E3E4-D311-FB0A-92EE-A2172722D2C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dirty="0">
                <a:solidFill>
                  <a:schemeClr val="tx1"/>
                </a:solidFill>
              </a:rPr>
              <a:t>Standardise the approach to determine competence standards</a:t>
            </a:r>
          </a:p>
          <a:p>
            <a:r>
              <a:rPr lang="en-GB" dirty="0">
                <a:solidFill>
                  <a:schemeClr val="tx1"/>
                </a:solidFill>
              </a:rPr>
              <a:t>Include all the relevant skills to help deliver good outcomes</a:t>
            </a:r>
          </a:p>
          <a:p>
            <a:r>
              <a:rPr lang="en-GB" dirty="0">
                <a:solidFill>
                  <a:schemeClr val="tx1"/>
                </a:solidFill>
              </a:rPr>
              <a:t>Ensure capability to deal with vulnerable customers</a:t>
            </a:r>
          </a:p>
          <a:p>
            <a:r>
              <a:rPr lang="en-GB" dirty="0">
                <a:solidFill>
                  <a:schemeClr val="tx1"/>
                </a:solidFill>
              </a:rPr>
              <a:t>Ensure you know how to measure competence</a:t>
            </a:r>
          </a:p>
          <a:p>
            <a:r>
              <a:rPr lang="en-GB" dirty="0">
                <a:solidFill>
                  <a:schemeClr val="tx1"/>
                </a:solidFill>
              </a:rPr>
              <a:t>Competence does not guarantee a good outcome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3ABF28B-02DE-8421-2B4A-3F1C9EB646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Good consumer outcomes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98852AD-02F6-C1D7-AEA2-79053347D30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GB" dirty="0">
                <a:solidFill>
                  <a:schemeClr val="tx1"/>
                </a:solidFill>
              </a:rPr>
              <a:t>What is a good outcome?</a:t>
            </a:r>
          </a:p>
          <a:p>
            <a:r>
              <a:rPr lang="en-GB" dirty="0">
                <a:solidFill>
                  <a:schemeClr val="tx1"/>
                </a:solidFill>
              </a:rPr>
              <a:t>Defined across all customer journeys</a:t>
            </a:r>
          </a:p>
          <a:p>
            <a:r>
              <a:rPr lang="en-GB" dirty="0">
                <a:solidFill>
                  <a:schemeClr val="tx1"/>
                </a:solidFill>
              </a:rPr>
              <a:t>Informed decisions, achieve objectives, build trust?</a:t>
            </a:r>
          </a:p>
          <a:p>
            <a:r>
              <a:rPr lang="en-GB" dirty="0">
                <a:solidFill>
                  <a:schemeClr val="tx1"/>
                </a:solidFill>
              </a:rPr>
              <a:t>Need to ensure you get the products, pricing, processes and procedures right</a:t>
            </a:r>
          </a:p>
        </p:txBody>
      </p:sp>
    </p:spTree>
    <p:extLst>
      <p:ext uri="{BB962C8B-B14F-4D97-AF65-F5344CB8AC3E}">
        <p14:creationId xmlns:p14="http://schemas.microsoft.com/office/powerpoint/2010/main" val="3160147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5847CED-2013-4833-50B8-836BC221D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en-GB" dirty="0"/>
              <a:t>Considerations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91C3934-16AB-7A94-022A-AD8F5A760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1400" dirty="0">
                <a:solidFill>
                  <a:schemeClr val="tx1"/>
                </a:solidFill>
              </a:rPr>
              <a:t>How have you developed a standardised process for defining and measuring competence? </a:t>
            </a:r>
          </a:p>
          <a:p>
            <a:pPr>
              <a:lnSpc>
                <a:spcPct val="90000"/>
              </a:lnSpc>
            </a:pPr>
            <a:r>
              <a:rPr lang="en-GB" sz="1400" dirty="0">
                <a:solidFill>
                  <a:schemeClr val="tx1"/>
                </a:solidFill>
              </a:rPr>
              <a:t>How robust are your evidence gathering processes?</a:t>
            </a:r>
          </a:p>
          <a:p>
            <a:pPr>
              <a:lnSpc>
                <a:spcPct val="90000"/>
              </a:lnSpc>
            </a:pPr>
            <a:r>
              <a:rPr lang="en-GB" sz="1400" dirty="0">
                <a:solidFill>
                  <a:schemeClr val="tx1"/>
                </a:solidFill>
              </a:rPr>
              <a:t>What changes have you made to processes that help determine the customer’s objectives and how you measure whether you have achieved them?</a:t>
            </a:r>
          </a:p>
          <a:p>
            <a:pPr>
              <a:lnSpc>
                <a:spcPct val="90000"/>
              </a:lnSpc>
            </a:pPr>
            <a:r>
              <a:rPr lang="en-GB" sz="1400" dirty="0">
                <a:solidFill>
                  <a:schemeClr val="tx1"/>
                </a:solidFill>
              </a:rPr>
              <a:t>Have you defined what good outcomes look like?  If not, how can you measure them?</a:t>
            </a:r>
          </a:p>
          <a:p>
            <a:pPr>
              <a:lnSpc>
                <a:spcPct val="90000"/>
              </a:lnSpc>
            </a:pPr>
            <a:r>
              <a:rPr lang="en-GB" sz="1400" dirty="0">
                <a:solidFill>
                  <a:schemeClr val="tx1"/>
                </a:solidFill>
              </a:rPr>
              <a:t>What essential skills have you identified to help deliver good customer outcomes? What initiatives are in place to develop these skills?</a:t>
            </a:r>
          </a:p>
        </p:txBody>
      </p:sp>
      <p:pic>
        <p:nvPicPr>
          <p:cNvPr id="10" name="Picture 9" descr="Magnifying glass on clear background">
            <a:extLst>
              <a:ext uri="{FF2B5EF4-FFF2-40B4-BE49-F238E27FC236}">
                <a16:creationId xmlns:a16="http://schemas.microsoft.com/office/drawing/2014/main" id="{43CB0931-EF30-5ADD-AE2D-D26E47B970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885" r="10605" b="-2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3217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68DE0-7A3C-2DBA-B1F0-EDB56E77F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4. Consumer biases &gt; Competence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6E6B01-96A0-AA1F-184A-B5DBD6F679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Consumer biases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7B54812-8FEE-6FAF-4353-39DE0B65C46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Part of BE</a:t>
            </a:r>
          </a:p>
          <a:p>
            <a:r>
              <a:rPr lang="en-GB" dirty="0">
                <a:solidFill>
                  <a:schemeClr val="tx1"/>
                </a:solidFill>
              </a:rPr>
              <a:t>Can affect product design as well as how products sold</a:t>
            </a:r>
          </a:p>
          <a:p>
            <a:r>
              <a:rPr lang="en-GB" dirty="0">
                <a:solidFill>
                  <a:schemeClr val="tx1"/>
                </a:solidFill>
              </a:rPr>
              <a:t>Can affect customers’ ability to make informed decisions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EA20FCD-7198-B91B-E87A-4583833EE1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Competence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20D15DD-6465-D76C-0E2B-4966244136D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Part of the standards associated with competence</a:t>
            </a:r>
          </a:p>
          <a:p>
            <a:r>
              <a:rPr lang="en-GB" dirty="0">
                <a:solidFill>
                  <a:schemeClr val="tx1"/>
                </a:solidFill>
              </a:rPr>
              <a:t>Form part of a  competence assessment</a:t>
            </a:r>
          </a:p>
        </p:txBody>
      </p:sp>
    </p:spTree>
    <p:extLst>
      <p:ext uri="{BB962C8B-B14F-4D97-AF65-F5344CB8AC3E}">
        <p14:creationId xmlns:p14="http://schemas.microsoft.com/office/powerpoint/2010/main" val="1307652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461F8-67C6-44F7-9CE0-2EE122C07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Consumer biases – common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C6088-CD92-95F8-0A7D-60C435238B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b="1" dirty="0">
                <a:solidFill>
                  <a:schemeClr val="tx1"/>
                </a:solidFill>
              </a:rPr>
              <a:t>Confirmation Bias </a:t>
            </a:r>
            <a:r>
              <a:rPr lang="en-GB" dirty="0">
                <a:solidFill>
                  <a:schemeClr val="tx1"/>
                </a:solidFill>
              </a:rPr>
              <a:t>– Ignores relevant facts to focus on aspects that support pre-conceived ideas</a:t>
            </a:r>
          </a:p>
          <a:p>
            <a:r>
              <a:rPr lang="en-GB" b="1" dirty="0">
                <a:solidFill>
                  <a:schemeClr val="tx1"/>
                </a:solidFill>
              </a:rPr>
              <a:t>Recency Bias </a:t>
            </a:r>
            <a:r>
              <a:rPr lang="en-GB" dirty="0">
                <a:solidFill>
                  <a:schemeClr val="tx1"/>
                </a:solidFill>
              </a:rPr>
              <a:t>– Invests based on recent, past or long term performance</a:t>
            </a:r>
          </a:p>
          <a:p>
            <a:r>
              <a:rPr lang="en-GB" b="1" dirty="0">
                <a:solidFill>
                  <a:schemeClr val="tx1"/>
                </a:solidFill>
              </a:rPr>
              <a:t>Optimism Bias </a:t>
            </a:r>
            <a:r>
              <a:rPr lang="en-GB" dirty="0">
                <a:solidFill>
                  <a:schemeClr val="tx1"/>
                </a:solidFill>
              </a:rPr>
              <a:t>– Overly positive.  Lack of actions to support outlook</a:t>
            </a:r>
          </a:p>
          <a:p>
            <a:r>
              <a:rPr lang="en-GB" b="1" dirty="0">
                <a:solidFill>
                  <a:schemeClr val="tx1"/>
                </a:solidFill>
              </a:rPr>
              <a:t>Herd Mentality </a:t>
            </a:r>
            <a:r>
              <a:rPr lang="en-GB" dirty="0">
                <a:solidFill>
                  <a:schemeClr val="tx1"/>
                </a:solidFill>
              </a:rPr>
              <a:t>– Follows market trends.  FOMO</a:t>
            </a:r>
          </a:p>
          <a:p>
            <a:r>
              <a:rPr lang="en-GB" b="1" dirty="0">
                <a:solidFill>
                  <a:schemeClr val="tx1"/>
                </a:solidFill>
              </a:rPr>
              <a:t>Loss Aversion </a:t>
            </a:r>
            <a:r>
              <a:rPr lang="en-GB" dirty="0">
                <a:solidFill>
                  <a:schemeClr val="tx1"/>
                </a:solidFill>
              </a:rPr>
              <a:t>– Holds on to unprofitable, low returning investment to avoid a loss</a:t>
            </a:r>
          </a:p>
          <a:p>
            <a:r>
              <a:rPr lang="en-GB" b="1" dirty="0">
                <a:solidFill>
                  <a:schemeClr val="tx1"/>
                </a:solidFill>
              </a:rPr>
              <a:t>Cognitive Overload </a:t>
            </a:r>
            <a:r>
              <a:rPr lang="en-GB" dirty="0">
                <a:solidFill>
                  <a:schemeClr val="tx1"/>
                </a:solidFill>
              </a:rPr>
              <a:t>-  Overwhelmed by info and data</a:t>
            </a:r>
          </a:p>
          <a:p>
            <a:r>
              <a:rPr lang="en-GB" b="1" dirty="0">
                <a:solidFill>
                  <a:schemeClr val="tx1"/>
                </a:solidFill>
              </a:rPr>
              <a:t>Halo effect </a:t>
            </a:r>
            <a:r>
              <a:rPr lang="en-GB" dirty="0">
                <a:solidFill>
                  <a:schemeClr val="tx1"/>
                </a:solidFill>
              </a:rPr>
              <a:t>-  Transfer positive aspect of one product to another aspect</a:t>
            </a:r>
          </a:p>
          <a:p>
            <a:r>
              <a:rPr lang="en-GB" b="1" dirty="0">
                <a:solidFill>
                  <a:schemeClr val="tx1"/>
                </a:solidFill>
              </a:rPr>
              <a:t>Authority Bias </a:t>
            </a:r>
            <a:r>
              <a:rPr lang="en-GB" dirty="0">
                <a:solidFill>
                  <a:schemeClr val="tx1"/>
                </a:solidFill>
              </a:rPr>
              <a:t>– Abdicating to ‘expert, rather than making an informed decision</a:t>
            </a:r>
          </a:p>
        </p:txBody>
      </p:sp>
    </p:spTree>
    <p:extLst>
      <p:ext uri="{BB962C8B-B14F-4D97-AF65-F5344CB8AC3E}">
        <p14:creationId xmlns:p14="http://schemas.microsoft.com/office/powerpoint/2010/main" val="4114737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8BB8-5050-24E9-BF4C-F28027596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en-GB" dirty="0"/>
              <a:t>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9CBA64-400B-E191-25D6-848EA0AA66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How have you ensured that people understand consumer biases. How to identify them and what actions they must take?</a:t>
            </a:r>
          </a:p>
          <a:p>
            <a:r>
              <a:rPr lang="en-GB" dirty="0">
                <a:solidFill>
                  <a:schemeClr val="tx1"/>
                </a:solidFill>
              </a:rPr>
              <a:t>How have you incorporated consumer biases into your assessments and trained your assessors/supervisors on how to deal with them?</a:t>
            </a:r>
          </a:p>
          <a:p>
            <a:r>
              <a:rPr lang="en-GB" dirty="0">
                <a:solidFill>
                  <a:schemeClr val="tx1"/>
                </a:solidFill>
              </a:rPr>
              <a:t>Have you developed a policy on BE?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709397-8189-B5CD-13E3-A523D7ED70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96" r="38854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25279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5794E-FD96-1E87-FA92-111B700E1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5. Consumer Duty &gt; CER ( Competent Employees Rule)&gt; TC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263DA6-BFD1-3257-4DF5-CBEEB9F7F6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Consumer Duty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E611D7C-98B4-5DAC-7FE9-1753E903C7B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Applies throughout the customer journeys</a:t>
            </a:r>
          </a:p>
          <a:p>
            <a:r>
              <a:rPr lang="en-GB" dirty="0">
                <a:solidFill>
                  <a:schemeClr val="tx1"/>
                </a:solidFill>
              </a:rPr>
              <a:t>Identify all people connected to all customer journeys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6A045F7-894D-2E66-8A85-640F0C9A21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CER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23C29E0-E894-B84D-43C4-7677BC95D4D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Competent Employees Rule applies to everyone</a:t>
            </a:r>
          </a:p>
          <a:p>
            <a:r>
              <a:rPr lang="en-GB" dirty="0">
                <a:solidFill>
                  <a:schemeClr val="tx1"/>
                </a:solidFill>
              </a:rPr>
              <a:t>It is a rule – upgraded from T&amp;C Commitments some years ago</a:t>
            </a:r>
          </a:p>
          <a:p>
            <a:r>
              <a:rPr lang="en-GB" dirty="0">
                <a:solidFill>
                  <a:schemeClr val="tx1"/>
                </a:solidFill>
              </a:rPr>
              <a:t>Rules require evidence</a:t>
            </a:r>
          </a:p>
          <a:p>
            <a:r>
              <a:rPr lang="en-GB" dirty="0">
                <a:solidFill>
                  <a:schemeClr val="tx1"/>
                </a:solidFill>
              </a:rPr>
              <a:t>Competence requires standards</a:t>
            </a:r>
          </a:p>
          <a:p>
            <a:r>
              <a:rPr lang="en-GB" dirty="0">
                <a:solidFill>
                  <a:schemeClr val="tx1"/>
                </a:solidFill>
              </a:rPr>
              <a:t>TC only applies to Appendix 1 activities?</a:t>
            </a:r>
          </a:p>
        </p:txBody>
      </p:sp>
    </p:spTree>
    <p:extLst>
      <p:ext uri="{BB962C8B-B14F-4D97-AF65-F5344CB8AC3E}">
        <p14:creationId xmlns:p14="http://schemas.microsoft.com/office/powerpoint/2010/main" val="366492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21325-8E08-C5C7-F670-4EE9F5608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en-GB" dirty="0"/>
              <a:t>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2AADF-1463-B7B0-734E-7594F7F678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How have you approached the development of competence standards for non-TC based activities?</a:t>
            </a:r>
          </a:p>
          <a:p>
            <a:r>
              <a:rPr lang="en-GB" dirty="0">
                <a:solidFill>
                  <a:schemeClr val="tx1"/>
                </a:solidFill>
              </a:rPr>
              <a:t>Have you introduced standardised processes to create consistency?</a:t>
            </a:r>
          </a:p>
          <a:p>
            <a:r>
              <a:rPr lang="en-GB" dirty="0">
                <a:solidFill>
                  <a:schemeClr val="tx1"/>
                </a:solidFill>
              </a:rPr>
              <a:t>What approaches have you used to create a proportionate approach?</a:t>
            </a:r>
          </a:p>
          <a:p>
            <a:r>
              <a:rPr lang="en-GB" dirty="0">
                <a:solidFill>
                  <a:schemeClr val="tx1"/>
                </a:solidFill>
              </a:rPr>
              <a:t>What evidence can you produce to support evidence of a person’s competence?</a:t>
            </a:r>
          </a:p>
        </p:txBody>
      </p:sp>
      <p:pic>
        <p:nvPicPr>
          <p:cNvPr id="5" name="Picture 4" descr="White puzzle with one red piece">
            <a:extLst>
              <a:ext uri="{FF2B5EF4-FFF2-40B4-BE49-F238E27FC236}">
                <a16:creationId xmlns:a16="http://schemas.microsoft.com/office/drawing/2014/main" id="{469C4DD0-AB8C-536C-47D6-3C94FF74F7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677" r="27073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06319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F4EC7-83F1-7360-6433-B2B5647ED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6. Competence &gt; certification regime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4AEBED-AF8C-C712-07D1-368FCBBB99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Competence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630A738-5135-B1D4-ED24-9F70798D733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Evidence forms part of your FIT and proper assessment</a:t>
            </a:r>
          </a:p>
          <a:p>
            <a:r>
              <a:rPr lang="en-GB" dirty="0">
                <a:solidFill>
                  <a:schemeClr val="tx1"/>
                </a:solidFill>
              </a:rPr>
              <a:t>Standards of competence affected by CD, Vulnerability and Cross Cutting Rules</a:t>
            </a:r>
          </a:p>
          <a:p>
            <a:r>
              <a:rPr lang="en-GB" dirty="0">
                <a:solidFill>
                  <a:schemeClr val="tx1"/>
                </a:solidFill>
              </a:rPr>
              <a:t>CD requires people policies to be reviewed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FEFD1B1-6F98-31A0-6085-6E8A3250D3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Certification Regime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0E00634-8773-6715-D2B3-B78319C5304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As competence standards change so does FIT</a:t>
            </a:r>
          </a:p>
          <a:p>
            <a:r>
              <a:rPr lang="en-GB" dirty="0">
                <a:solidFill>
                  <a:schemeClr val="tx1"/>
                </a:solidFill>
              </a:rPr>
              <a:t>Cross cutting rules, code of conduct and values need to be evidenced</a:t>
            </a:r>
          </a:p>
          <a:p>
            <a:r>
              <a:rPr lang="en-GB" dirty="0">
                <a:solidFill>
                  <a:schemeClr val="tx1"/>
                </a:solidFill>
              </a:rPr>
              <a:t>Assessors need to be competent.  CPD to address new requirements?</a:t>
            </a:r>
          </a:p>
        </p:txBody>
      </p:sp>
    </p:spTree>
    <p:extLst>
      <p:ext uri="{BB962C8B-B14F-4D97-AF65-F5344CB8AC3E}">
        <p14:creationId xmlns:p14="http://schemas.microsoft.com/office/powerpoint/2010/main" val="24266059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FFEF47B-CFC2-96A6-6F69-A5AA9E4B1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en-GB" dirty="0"/>
              <a:t>Considerations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C628C21-BF12-E2A9-C904-5B3612383B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How have you ensured that evidence gathered under TC forms an integral part of your FIT process?</a:t>
            </a:r>
          </a:p>
          <a:p>
            <a:r>
              <a:rPr lang="en-GB" dirty="0">
                <a:solidFill>
                  <a:schemeClr val="tx1"/>
                </a:solidFill>
              </a:rPr>
              <a:t>How do you evidence value, </a:t>
            </a:r>
            <a:r>
              <a:rPr lang="en-GB" dirty="0" err="1">
                <a:solidFill>
                  <a:schemeClr val="tx1"/>
                </a:solidFill>
              </a:rPr>
              <a:t>CoCON</a:t>
            </a:r>
            <a:r>
              <a:rPr lang="en-GB" dirty="0">
                <a:solidFill>
                  <a:schemeClr val="tx1"/>
                </a:solidFill>
              </a:rPr>
              <a:t> and cross cutting rules?</a:t>
            </a:r>
          </a:p>
          <a:p>
            <a:r>
              <a:rPr lang="en-GB" dirty="0">
                <a:solidFill>
                  <a:schemeClr val="tx1"/>
                </a:solidFill>
              </a:rPr>
              <a:t>How robust is an approach based on attestation? How can you support this with evidence that </a:t>
            </a:r>
            <a:r>
              <a:rPr lang="en-GB" dirty="0" err="1">
                <a:solidFill>
                  <a:schemeClr val="tx1"/>
                </a:solidFill>
              </a:rPr>
              <a:t>CoCON</a:t>
            </a:r>
            <a:r>
              <a:rPr lang="en-GB" dirty="0">
                <a:solidFill>
                  <a:schemeClr val="tx1"/>
                </a:solidFill>
              </a:rPr>
              <a:t> is embedded within your business?</a:t>
            </a:r>
          </a:p>
        </p:txBody>
      </p:sp>
      <p:pic>
        <p:nvPicPr>
          <p:cNvPr id="10" name="Picture 9" descr="White stones balanced in a stack">
            <a:extLst>
              <a:ext uri="{FF2B5EF4-FFF2-40B4-BE49-F238E27FC236}">
                <a16:creationId xmlns:a16="http://schemas.microsoft.com/office/drawing/2014/main" id="{E6B7EF63-FDA0-4779-3440-0115BBB7D3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491" r="-2" b="-2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12130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CA9D0-85C3-7CFA-3720-896388C6F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7. T&amp;C MI &gt; Board Report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8BDAEC-11F2-B960-9667-C3BF59B6CC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TC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93F04FE-7A82-F6CF-036B-F7E9C1AA859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Designed to report against scheme objectives</a:t>
            </a:r>
          </a:p>
          <a:p>
            <a:r>
              <a:rPr lang="en-GB" dirty="0">
                <a:solidFill>
                  <a:schemeClr val="tx1"/>
                </a:solidFill>
              </a:rPr>
              <a:t>KPIs developed to facilitate easier reporting</a:t>
            </a:r>
          </a:p>
          <a:p>
            <a:r>
              <a:rPr lang="en-GB" dirty="0">
                <a:solidFill>
                  <a:schemeClr val="tx1"/>
                </a:solidFill>
              </a:rPr>
              <a:t>KPI Analyses should be conducted to ID possible improvements in processes and training etc.</a:t>
            </a:r>
          </a:p>
          <a:p>
            <a:r>
              <a:rPr lang="en-GB" dirty="0">
                <a:solidFill>
                  <a:schemeClr val="tx1"/>
                </a:solidFill>
              </a:rPr>
              <a:t>Some tweaks to accommodate consumer outcomes?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5FE923-5C44-B4F8-661B-F1C4157A0C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b="1" dirty="0"/>
              <a:t>Board Reporting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E4107A3-C6E7-1BE2-0FAB-211931622D9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Annual report to be submitted</a:t>
            </a:r>
          </a:p>
          <a:p>
            <a:r>
              <a:rPr lang="en-GB" dirty="0">
                <a:solidFill>
                  <a:schemeClr val="tx1"/>
                </a:solidFill>
              </a:rPr>
              <a:t>FCA lists sources of information many of which are used by T&amp;C</a:t>
            </a:r>
          </a:p>
        </p:txBody>
      </p:sp>
    </p:spTree>
    <p:extLst>
      <p:ext uri="{BB962C8B-B14F-4D97-AF65-F5344CB8AC3E}">
        <p14:creationId xmlns:p14="http://schemas.microsoft.com/office/powerpoint/2010/main" val="18560589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C675A-A154-2F26-C7EF-7F06135A3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en-GB" dirty="0"/>
              <a:t>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172D77-0C26-A063-ACF2-8EA59AD5B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1500" dirty="0">
                <a:solidFill>
                  <a:schemeClr val="tx1"/>
                </a:solidFill>
              </a:rPr>
              <a:t>Have you completed an analysis of your complaints data and evidenced any changes you have made as a result or training you have implemented?</a:t>
            </a:r>
          </a:p>
          <a:p>
            <a:pPr>
              <a:lnSpc>
                <a:spcPct val="90000"/>
              </a:lnSpc>
            </a:pPr>
            <a:r>
              <a:rPr lang="en-GB" sz="1500" dirty="0">
                <a:solidFill>
                  <a:schemeClr val="tx1"/>
                </a:solidFill>
              </a:rPr>
              <a:t>Can you break down your KPI data by distribution methods? This could be by channel (e.g.AR and Own staff) or Online/Telephone/F2F</a:t>
            </a:r>
          </a:p>
          <a:p>
            <a:pPr>
              <a:lnSpc>
                <a:spcPct val="90000"/>
              </a:lnSpc>
            </a:pPr>
            <a:r>
              <a:rPr lang="en-GB" sz="1500" dirty="0">
                <a:solidFill>
                  <a:schemeClr val="tx1"/>
                </a:solidFill>
              </a:rPr>
              <a:t>Can you separate out customers with signs of vulnerability?</a:t>
            </a:r>
          </a:p>
          <a:p>
            <a:pPr>
              <a:lnSpc>
                <a:spcPct val="90000"/>
              </a:lnSpc>
            </a:pPr>
            <a:r>
              <a:rPr lang="en-GB" sz="1500" dirty="0">
                <a:solidFill>
                  <a:schemeClr val="tx1"/>
                </a:solidFill>
              </a:rPr>
              <a:t>What support has been offered to ensure relevant people understand MI produced, their responsibilities and actions they must take?</a:t>
            </a:r>
          </a:p>
        </p:txBody>
      </p:sp>
      <p:pic>
        <p:nvPicPr>
          <p:cNvPr id="5" name="Picture 4" descr="Two telephones communicating">
            <a:extLst>
              <a:ext uri="{FF2B5EF4-FFF2-40B4-BE49-F238E27FC236}">
                <a16:creationId xmlns:a16="http://schemas.microsoft.com/office/drawing/2014/main" id="{5E300203-C3B8-86F8-61F8-33D996D261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46" r="25354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3671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09AD4-7847-60F1-D67B-27246CB47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8. Inside Out &gt; Outside In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47E857-3F90-7E8E-8313-0C762DB169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Inside Out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A3EC816-CA97-F0FE-8CA6-9DBAC369F7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>
                <a:solidFill>
                  <a:schemeClr val="tx1"/>
                </a:solidFill>
              </a:rPr>
              <a:t>Firms gather data using their language/style/content and methodology</a:t>
            </a:r>
          </a:p>
          <a:p>
            <a:r>
              <a:rPr lang="en-GB" dirty="0">
                <a:solidFill>
                  <a:schemeClr val="tx1"/>
                </a:solidFill>
              </a:rPr>
              <a:t>The customer is involved in the process but their input is controlled</a:t>
            </a:r>
          </a:p>
          <a:p>
            <a:r>
              <a:rPr lang="en-GB" dirty="0">
                <a:solidFill>
                  <a:schemeClr val="tx1"/>
                </a:solidFill>
              </a:rPr>
              <a:t>Partly driven by the firms’ fear of opening the doors to complaints</a:t>
            </a:r>
          </a:p>
          <a:p>
            <a:r>
              <a:rPr lang="en-GB" dirty="0">
                <a:solidFill>
                  <a:schemeClr val="tx1"/>
                </a:solidFill>
              </a:rPr>
              <a:t>It is easier to control and lift data to generate supporting MI</a:t>
            </a:r>
          </a:p>
          <a:p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8661BE1-074B-0FF1-736A-8AA156CEFD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Outside In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81A2C72-DE39-C0C9-060C-B70E18E9BED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>
                <a:solidFill>
                  <a:schemeClr val="tx1"/>
                </a:solidFill>
              </a:rPr>
              <a:t>Situations where the customer has an open agenda to drive feedback and experiences</a:t>
            </a:r>
          </a:p>
          <a:p>
            <a:r>
              <a:rPr lang="en-GB" dirty="0">
                <a:solidFill>
                  <a:schemeClr val="tx1"/>
                </a:solidFill>
              </a:rPr>
              <a:t>Different to internal checks based on firm’s standards</a:t>
            </a:r>
          </a:p>
          <a:p>
            <a:r>
              <a:rPr lang="en-GB" dirty="0">
                <a:solidFill>
                  <a:schemeClr val="tx1"/>
                </a:solidFill>
              </a:rPr>
              <a:t>Different to customer feedback that is controlled through questionnaires or set questions</a:t>
            </a:r>
          </a:p>
          <a:p>
            <a:r>
              <a:rPr lang="en-GB" dirty="0">
                <a:solidFill>
                  <a:schemeClr val="tx1"/>
                </a:solidFill>
              </a:rPr>
              <a:t>Represents the most powerful form of evidence</a:t>
            </a:r>
          </a:p>
          <a:p>
            <a:r>
              <a:rPr lang="en-GB" dirty="0">
                <a:solidFill>
                  <a:schemeClr val="tx1"/>
                </a:solidFill>
              </a:rPr>
              <a:t>Customers decide what a good outcome comprises and how well you have performed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50833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09AD4-7847-60F1-D67B-27246CB47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8. Inside Out &gt; Outside In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47E857-3F90-7E8E-8313-0C762DB169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Inside Out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A3EC816-CA97-F0FE-8CA6-9DBAC369F7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File checks</a:t>
            </a:r>
          </a:p>
          <a:p>
            <a:r>
              <a:rPr lang="en-GB" dirty="0">
                <a:solidFill>
                  <a:schemeClr val="tx1"/>
                </a:solidFill>
              </a:rPr>
              <a:t>Call assessments/observations</a:t>
            </a:r>
          </a:p>
          <a:p>
            <a:r>
              <a:rPr lang="en-GB" dirty="0">
                <a:solidFill>
                  <a:schemeClr val="tx1"/>
                </a:solidFill>
              </a:rPr>
              <a:t>Customer questionnaires</a:t>
            </a:r>
          </a:p>
          <a:p>
            <a:r>
              <a:rPr lang="en-GB" dirty="0">
                <a:solidFill>
                  <a:schemeClr val="tx1"/>
                </a:solidFill>
              </a:rPr>
              <a:t>Customer service metrics /SLAs</a:t>
            </a:r>
          </a:p>
          <a:p>
            <a:r>
              <a:rPr lang="en-GB" dirty="0">
                <a:solidFill>
                  <a:schemeClr val="tx1"/>
                </a:solidFill>
              </a:rPr>
              <a:t>Compliance reports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8661BE1-074B-0FF1-736A-8AA156CEFD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Outside In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81A2C72-DE39-C0C9-060C-B70E18E9BED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Persistency</a:t>
            </a:r>
          </a:p>
          <a:p>
            <a:r>
              <a:rPr lang="en-GB" dirty="0">
                <a:solidFill>
                  <a:schemeClr val="tx1"/>
                </a:solidFill>
              </a:rPr>
              <a:t>Complaints</a:t>
            </a:r>
          </a:p>
          <a:p>
            <a:r>
              <a:rPr lang="en-GB" dirty="0">
                <a:solidFill>
                  <a:schemeClr val="tx1"/>
                </a:solidFill>
              </a:rPr>
              <a:t>Referrals</a:t>
            </a:r>
          </a:p>
          <a:p>
            <a:r>
              <a:rPr lang="en-GB" dirty="0">
                <a:solidFill>
                  <a:schemeClr val="tx1"/>
                </a:solidFill>
              </a:rPr>
              <a:t>Repeat business</a:t>
            </a:r>
          </a:p>
          <a:p>
            <a:r>
              <a:rPr lang="en-GB" dirty="0">
                <a:solidFill>
                  <a:schemeClr val="tx1"/>
                </a:solidFill>
              </a:rPr>
              <a:t>Customer driven feedback (coaching)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53602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162A3-1EC1-DA8F-82D8-7C021412B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Outside in – customer coaching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25798-1565-AAD5-FCF4-42FAEC881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Follows the principles of good coaching- asking opening questions, let the customer shape the direction of the conversation, listening actively and use their input to shape and agree next steps</a:t>
            </a:r>
          </a:p>
          <a:p>
            <a:r>
              <a:rPr lang="en-GB" dirty="0">
                <a:solidFill>
                  <a:schemeClr val="tx1"/>
                </a:solidFill>
              </a:rPr>
              <a:t>How they describe a good result or outcome from working with your firm might vary</a:t>
            </a:r>
          </a:p>
          <a:p>
            <a:r>
              <a:rPr lang="en-GB" dirty="0">
                <a:solidFill>
                  <a:schemeClr val="tx1"/>
                </a:solidFill>
              </a:rPr>
              <a:t>How would they rate your performance against their definition?</a:t>
            </a:r>
          </a:p>
          <a:p>
            <a:r>
              <a:rPr lang="en-GB" dirty="0">
                <a:solidFill>
                  <a:schemeClr val="tx1"/>
                </a:solidFill>
              </a:rPr>
              <a:t>Probably best to have a scale than an absolute Y or N</a:t>
            </a:r>
          </a:p>
          <a:p>
            <a:r>
              <a:rPr lang="en-GB" dirty="0">
                <a:solidFill>
                  <a:schemeClr val="tx1"/>
                </a:solidFill>
              </a:rPr>
              <a:t>Maybe conducted by an independent source on a sampled basis?</a:t>
            </a:r>
          </a:p>
          <a:p>
            <a:r>
              <a:rPr lang="en-GB" dirty="0">
                <a:solidFill>
                  <a:schemeClr val="tx1"/>
                </a:solidFill>
              </a:rPr>
              <a:t>Factor in to charging structure to ensure it is resourced</a:t>
            </a:r>
          </a:p>
          <a:p>
            <a:r>
              <a:rPr lang="en-GB" dirty="0">
                <a:solidFill>
                  <a:schemeClr val="tx1"/>
                </a:solidFill>
              </a:rPr>
              <a:t>Timed to take place shortly after business has been completed</a:t>
            </a:r>
          </a:p>
        </p:txBody>
      </p:sp>
    </p:spTree>
    <p:extLst>
      <p:ext uri="{BB962C8B-B14F-4D97-AF65-F5344CB8AC3E}">
        <p14:creationId xmlns:p14="http://schemas.microsoft.com/office/powerpoint/2010/main" val="32030463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63048-434E-1D41-95EF-B76AA9A4D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7607E-0AD8-970D-E115-E74094B2ED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>
                <a:solidFill>
                  <a:schemeClr val="tx1"/>
                </a:solidFill>
              </a:rPr>
              <a:t>Set up as a review of the customer’s experience</a:t>
            </a:r>
          </a:p>
          <a:p>
            <a:r>
              <a:rPr lang="en-GB" dirty="0">
                <a:solidFill>
                  <a:schemeClr val="tx1"/>
                </a:solidFill>
              </a:rPr>
              <a:t>Not a questionnaire</a:t>
            </a:r>
          </a:p>
          <a:p>
            <a:r>
              <a:rPr lang="en-GB" dirty="0">
                <a:solidFill>
                  <a:schemeClr val="tx1"/>
                </a:solidFill>
              </a:rPr>
              <a:t>Not a customer satisfaction call</a:t>
            </a:r>
          </a:p>
          <a:p>
            <a:r>
              <a:rPr lang="en-GB" dirty="0">
                <a:solidFill>
                  <a:schemeClr val="tx1"/>
                </a:solidFill>
              </a:rPr>
              <a:t>Suggest an agenda –ask the customer what they would like to add</a:t>
            </a:r>
          </a:p>
          <a:p>
            <a:r>
              <a:rPr lang="en-GB" dirty="0">
                <a:solidFill>
                  <a:schemeClr val="tx1"/>
                </a:solidFill>
              </a:rPr>
              <a:t>Discuss all points</a:t>
            </a:r>
          </a:p>
          <a:p>
            <a:r>
              <a:rPr lang="en-GB" dirty="0">
                <a:solidFill>
                  <a:schemeClr val="tx1"/>
                </a:solidFill>
              </a:rPr>
              <a:t>Agree all actions with responsibilities and timelines and review date</a:t>
            </a:r>
          </a:p>
          <a:p>
            <a:r>
              <a:rPr lang="en-GB" dirty="0">
                <a:solidFill>
                  <a:schemeClr val="tx1"/>
                </a:solidFill>
              </a:rPr>
              <a:t>Provide summary</a:t>
            </a:r>
          </a:p>
          <a:p>
            <a:r>
              <a:rPr lang="en-GB" dirty="0">
                <a:solidFill>
                  <a:schemeClr val="tx1"/>
                </a:solidFill>
              </a:rPr>
              <a:t>Record evidence </a:t>
            </a:r>
          </a:p>
          <a:p>
            <a:r>
              <a:rPr lang="en-GB" dirty="0">
                <a:solidFill>
                  <a:schemeClr val="tx1"/>
                </a:solidFill>
              </a:rPr>
              <a:t>Action</a:t>
            </a:r>
          </a:p>
          <a:p>
            <a:r>
              <a:rPr lang="en-GB" dirty="0">
                <a:solidFill>
                  <a:schemeClr val="tx1"/>
                </a:solidFill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41964025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F55BC-3BAA-1E7F-C170-87FC75912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create MI from data gathered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E31137D-51FF-7F50-0934-FE3E785E85F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1" y="1825625"/>
          <a:ext cx="6527333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3868">
                  <a:extLst>
                    <a:ext uri="{9D8B030D-6E8A-4147-A177-3AD203B41FA5}">
                      <a16:colId xmlns:a16="http://schemas.microsoft.com/office/drawing/2014/main" val="373356569"/>
                    </a:ext>
                  </a:extLst>
                </a:gridCol>
                <a:gridCol w="845843">
                  <a:extLst>
                    <a:ext uri="{9D8B030D-6E8A-4147-A177-3AD203B41FA5}">
                      <a16:colId xmlns:a16="http://schemas.microsoft.com/office/drawing/2014/main" val="2852784706"/>
                    </a:ext>
                  </a:extLst>
                </a:gridCol>
                <a:gridCol w="897622">
                  <a:extLst>
                    <a:ext uri="{9D8B030D-6E8A-4147-A177-3AD203B41FA5}">
                      <a16:colId xmlns:a16="http://schemas.microsoft.com/office/drawing/2014/main" val="1238699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239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Customer added to agenda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467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Able to describe their desired outcome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608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Desired outcome achieved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164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Level of understanding appropriate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674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Next steps agreed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911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Actions allocated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87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Review date agreed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0414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30CD26F-610E-2211-4A46-EA6E270B9E3A}"/>
              </a:ext>
            </a:extLst>
          </p:cNvPr>
          <p:cNvSpPr txBox="1"/>
          <p:nvPr/>
        </p:nvSpPr>
        <p:spPr>
          <a:xfrm>
            <a:off x="1040235" y="5402510"/>
            <a:ext cx="8506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This is only an example.  You design the template.  All the supporting evidence is collected.</a:t>
            </a:r>
          </a:p>
        </p:txBody>
      </p:sp>
    </p:spTree>
    <p:extLst>
      <p:ext uri="{BB962C8B-B14F-4D97-AF65-F5344CB8AC3E}">
        <p14:creationId xmlns:p14="http://schemas.microsoft.com/office/powerpoint/2010/main" val="31224937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A20CD-18A8-39FC-CF83-113E50981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Today’s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BFF9D4-7482-7724-B327-FBEE91488A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chemeClr val="tx1"/>
                </a:solidFill>
                <a:effectLst/>
                <a:latin typeface="inherit"/>
              </a:rPr>
              <a:t>To understand how the new Consumer Duty affects your approach to T&amp;C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chemeClr val="tx1"/>
                </a:solidFill>
                <a:effectLst/>
                <a:latin typeface="inherit"/>
              </a:rPr>
              <a:t>To know why culture plays such an important role and why T&amp;C is affected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chemeClr val="tx1"/>
                </a:solidFill>
                <a:effectLst/>
                <a:latin typeface="inherit"/>
              </a:rPr>
              <a:t>To describe a good consumer outcome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chemeClr val="tx1"/>
                </a:solidFill>
                <a:effectLst/>
                <a:latin typeface="inherit"/>
              </a:rPr>
              <a:t>To understand the relationship between good consumer outcomes and competence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chemeClr val="tx1"/>
                </a:solidFill>
                <a:effectLst/>
                <a:latin typeface="inherit"/>
              </a:rPr>
              <a:t>To be able to define the standards expected of a competent person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chemeClr val="tx1"/>
                </a:solidFill>
                <a:effectLst/>
                <a:latin typeface="inherit"/>
              </a:rPr>
              <a:t>To assess the impact of T&amp;C on people not engaged in Appendix 1 activities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chemeClr val="tx1"/>
                </a:solidFill>
                <a:effectLst/>
                <a:latin typeface="inherit"/>
              </a:rPr>
              <a:t>To identify the impact of consumer biases on your customers and how you should respond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chemeClr val="tx1"/>
                </a:solidFill>
                <a:effectLst/>
                <a:latin typeface="inherit"/>
              </a:rPr>
              <a:t>To know the critical skills to help put your customers in a place to make informed decisions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chemeClr val="tx1"/>
                </a:solidFill>
                <a:effectLst/>
                <a:latin typeface="inherit"/>
              </a:rPr>
              <a:t>To understand how all these changes impact upon your Fit and Proper assessments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chemeClr val="tx1"/>
                </a:solidFill>
                <a:effectLst/>
                <a:latin typeface="inherit"/>
              </a:rPr>
              <a:t>To establish the link between T&amp;C management information and board reporting 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chemeClr val="tx1"/>
                </a:solidFill>
                <a:effectLst/>
                <a:latin typeface="inherit"/>
              </a:rPr>
              <a:t>To know what outside in means and the important role it plays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chemeClr val="tx1"/>
                </a:solidFill>
                <a:effectLst/>
                <a:latin typeface="inherit"/>
              </a:rPr>
              <a:t>To understand the role of customer coaching in evidencing good consumer outcomes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chemeClr val="tx1"/>
                </a:solidFill>
                <a:effectLst/>
                <a:latin typeface="inherit"/>
              </a:rPr>
              <a:t>To describe how all these aspects affect day to day supervision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40535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872</TotalTime>
  <Words>1731</Words>
  <Application>Microsoft Office PowerPoint</Application>
  <PresentationFormat>Widescreen</PresentationFormat>
  <Paragraphs>204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inherit</vt:lpstr>
      <vt:lpstr>Trebuchet MS</vt:lpstr>
      <vt:lpstr>Wingdings 3</vt:lpstr>
      <vt:lpstr>Facet</vt:lpstr>
      <vt:lpstr>Working with  Training &amp; Competence  under  Consumer Duty</vt:lpstr>
      <vt:lpstr>Today’s outcomes</vt:lpstr>
      <vt:lpstr>1. Customer centric culture &gt;&lt; Consumer Duty</vt:lpstr>
      <vt:lpstr>Considerations</vt:lpstr>
      <vt:lpstr>Values &gt; Competence</vt:lpstr>
      <vt:lpstr>Considerations</vt:lpstr>
      <vt:lpstr>3.Competence &gt; Good Consumer Outcomes</vt:lpstr>
      <vt:lpstr>Considerations</vt:lpstr>
      <vt:lpstr>4. Consumer biases &gt; Competence</vt:lpstr>
      <vt:lpstr>Consumer biases – common examples</vt:lpstr>
      <vt:lpstr>Considerations</vt:lpstr>
      <vt:lpstr>5. Consumer Duty &gt; CER ( Competent Employees Rule)&gt; TC</vt:lpstr>
      <vt:lpstr>Considerations</vt:lpstr>
      <vt:lpstr>6. Competence &gt; certification regime</vt:lpstr>
      <vt:lpstr>Considerations</vt:lpstr>
      <vt:lpstr>7. T&amp;C MI &gt; Board Report</vt:lpstr>
      <vt:lpstr>Considerations</vt:lpstr>
      <vt:lpstr>8. Inside Out &gt; Outside In</vt:lpstr>
      <vt:lpstr>8. Inside Out &gt; Outside In</vt:lpstr>
      <vt:lpstr>Outside in – customer coaching</vt:lpstr>
      <vt:lpstr>The approach</vt:lpstr>
      <vt:lpstr>How to create MI from data gathered</vt:lpstr>
      <vt:lpstr>Today’s outcomes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Working with  Training &amp; Competence  under  Consumer Duty</dc:title>
  <dc:creator>admin@2beDevelopmentConsultancy.onmicrosoft.com</dc:creator>
  <cp:lastModifiedBy>Office Admin</cp:lastModifiedBy>
  <cp:revision>31</cp:revision>
  <cp:lastPrinted>2023-10-01T10:59:43Z</cp:lastPrinted>
  <dcterms:created xsi:type="dcterms:W3CDTF">2023-09-25T12:21:24Z</dcterms:created>
  <dcterms:modified xsi:type="dcterms:W3CDTF">2023-10-19T11:05:41Z</dcterms:modified>
</cp:coreProperties>
</file>