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7"/>
  </p:notesMasterIdLst>
  <p:sldIdLst>
    <p:sldId id="256" r:id="rId2"/>
    <p:sldId id="307" r:id="rId3"/>
    <p:sldId id="257" r:id="rId4"/>
    <p:sldId id="308" r:id="rId5"/>
    <p:sldId id="258" r:id="rId6"/>
    <p:sldId id="259" r:id="rId7"/>
    <p:sldId id="261" r:id="rId8"/>
    <p:sldId id="265" r:id="rId9"/>
    <p:sldId id="268" r:id="rId10"/>
    <p:sldId id="309" r:id="rId11"/>
    <p:sldId id="297" r:id="rId12"/>
    <p:sldId id="298" r:id="rId13"/>
    <p:sldId id="299" r:id="rId14"/>
    <p:sldId id="300" r:id="rId15"/>
    <p:sldId id="301" r:id="rId16"/>
    <p:sldId id="316" r:id="rId17"/>
    <p:sldId id="317" r:id="rId18"/>
    <p:sldId id="276" r:id="rId19"/>
    <p:sldId id="279" r:id="rId20"/>
    <p:sldId id="280" r:id="rId21"/>
    <p:sldId id="281" r:id="rId22"/>
    <p:sldId id="284" r:id="rId23"/>
    <p:sldId id="285" r:id="rId24"/>
    <p:sldId id="266" r:id="rId25"/>
    <p:sldId id="269" r:id="rId26"/>
    <p:sldId id="295" r:id="rId27"/>
    <p:sldId id="305" r:id="rId28"/>
    <p:sldId id="320" r:id="rId29"/>
    <p:sldId id="321" r:id="rId30"/>
    <p:sldId id="271" r:id="rId31"/>
    <p:sldId id="772" r:id="rId32"/>
    <p:sldId id="773" r:id="rId33"/>
    <p:sldId id="774" r:id="rId34"/>
    <p:sldId id="775" r:id="rId35"/>
    <p:sldId id="323" r:id="rId36"/>
    <p:sldId id="761" r:id="rId37"/>
    <p:sldId id="762" r:id="rId38"/>
    <p:sldId id="763" r:id="rId39"/>
    <p:sldId id="273" r:id="rId40"/>
    <p:sldId id="310" r:id="rId41"/>
    <p:sldId id="314" r:id="rId42"/>
    <p:sldId id="315" r:id="rId43"/>
    <p:sldId id="764" r:id="rId44"/>
    <p:sldId id="312" r:id="rId45"/>
    <p:sldId id="313" r:id="rId46"/>
    <p:sldId id="311" r:id="rId47"/>
    <p:sldId id="765" r:id="rId48"/>
    <p:sldId id="766" r:id="rId49"/>
    <p:sldId id="770" r:id="rId50"/>
    <p:sldId id="771" r:id="rId51"/>
    <p:sldId id="290" r:id="rId52"/>
    <p:sldId id="303" r:id="rId53"/>
    <p:sldId id="767" r:id="rId54"/>
    <p:sldId id="768" r:id="rId55"/>
    <p:sldId id="769" r:id="rId56"/>
  </p:sldIdLst>
  <p:sldSz cx="9144000" cy="6858000" type="screen4x3"/>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924" y="96"/>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dgm:fillClrLst>
    <dgm:linClrLst meth="repeat">
      <a:schemeClr val="lt1">
        <a:alpha val="0"/>
      </a:schemeClr>
    </dgm:linClrLst>
    <dgm:effectClrLst/>
    <dgm:txLinClrLst/>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F8B166-CA59-40AA-8EFE-D3D2C6C73F3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35FDDE-D5EC-409E-B0D5-733BB2173DB4}">
      <dgm:prSet/>
      <dgm:spPr/>
      <dgm:t>
        <a:bodyPr/>
        <a:lstStyle/>
        <a:p>
          <a:r>
            <a:rPr lang="en-GB"/>
            <a:t>To understand the key elements of the new consumer duty through a T&amp;C lens </a:t>
          </a:r>
          <a:endParaRPr lang="en-US"/>
        </a:p>
      </dgm:t>
    </dgm:pt>
    <dgm:pt modelId="{50827FFA-FC60-4935-B58A-156C8B37B278}" type="parTrans" cxnId="{021E1EBF-50C4-402D-83B4-822AB7C7ECD6}">
      <dgm:prSet/>
      <dgm:spPr/>
      <dgm:t>
        <a:bodyPr/>
        <a:lstStyle/>
        <a:p>
          <a:endParaRPr lang="en-US"/>
        </a:p>
      </dgm:t>
    </dgm:pt>
    <dgm:pt modelId="{A518EA6E-3C1B-4490-909A-21EA8FFB5874}" type="sibTrans" cxnId="{021E1EBF-50C4-402D-83B4-822AB7C7ECD6}">
      <dgm:prSet/>
      <dgm:spPr/>
      <dgm:t>
        <a:bodyPr/>
        <a:lstStyle/>
        <a:p>
          <a:endParaRPr lang="en-US"/>
        </a:p>
      </dgm:t>
    </dgm:pt>
    <dgm:pt modelId="{375D3A08-5EB0-46B4-833C-11FACBB734CB}">
      <dgm:prSet/>
      <dgm:spPr/>
      <dgm:t>
        <a:bodyPr/>
        <a:lstStyle/>
        <a:p>
          <a:r>
            <a:rPr lang="en-GB"/>
            <a:t>To construct a customer journey and identify the touch points that will need to be addressed</a:t>
          </a:r>
          <a:endParaRPr lang="en-US"/>
        </a:p>
      </dgm:t>
    </dgm:pt>
    <dgm:pt modelId="{74DDCA1B-0109-43A6-BBA2-CAF184A799C3}" type="parTrans" cxnId="{BBE4839B-CEDC-4A44-A3F2-8A4022EBAF50}">
      <dgm:prSet/>
      <dgm:spPr/>
      <dgm:t>
        <a:bodyPr/>
        <a:lstStyle/>
        <a:p>
          <a:endParaRPr lang="en-US"/>
        </a:p>
      </dgm:t>
    </dgm:pt>
    <dgm:pt modelId="{94BD075E-A443-49E1-9BB4-FA47B198801C}" type="sibTrans" cxnId="{BBE4839B-CEDC-4A44-A3F2-8A4022EBAF50}">
      <dgm:prSet/>
      <dgm:spPr/>
      <dgm:t>
        <a:bodyPr/>
        <a:lstStyle/>
        <a:p>
          <a:endParaRPr lang="en-US"/>
        </a:p>
      </dgm:t>
    </dgm:pt>
    <dgm:pt modelId="{F2A1235F-DD52-4426-B03A-B3BDD7909202}">
      <dgm:prSet/>
      <dgm:spPr/>
      <dgm:t>
        <a:bodyPr/>
        <a:lstStyle/>
        <a:p>
          <a:r>
            <a:rPr lang="en-GB"/>
            <a:t>To analyse the key skills and changes that are needed to support a consumer outcome approach rather than one that is compliance driven </a:t>
          </a:r>
          <a:endParaRPr lang="en-US"/>
        </a:p>
      </dgm:t>
    </dgm:pt>
    <dgm:pt modelId="{348765C4-2329-4588-B9E8-0412084059CB}" type="parTrans" cxnId="{DA0CA685-7671-4C8F-8998-6BA1D3C110C8}">
      <dgm:prSet/>
      <dgm:spPr/>
      <dgm:t>
        <a:bodyPr/>
        <a:lstStyle/>
        <a:p>
          <a:endParaRPr lang="en-US"/>
        </a:p>
      </dgm:t>
    </dgm:pt>
    <dgm:pt modelId="{7ACA378F-6133-41F4-92EA-BD6CCA2708C5}" type="sibTrans" cxnId="{DA0CA685-7671-4C8F-8998-6BA1D3C110C8}">
      <dgm:prSet/>
      <dgm:spPr/>
      <dgm:t>
        <a:bodyPr/>
        <a:lstStyle/>
        <a:p>
          <a:endParaRPr lang="en-US"/>
        </a:p>
      </dgm:t>
    </dgm:pt>
    <dgm:pt modelId="{494EF072-6CFB-4CF7-AC82-914F25368A4D}">
      <dgm:prSet/>
      <dgm:spPr/>
      <dgm:t>
        <a:bodyPr/>
        <a:lstStyle/>
        <a:p>
          <a:r>
            <a:rPr lang="en-GB"/>
            <a:t>To critique the management information needed to evidence a consumer outcome  approach</a:t>
          </a:r>
          <a:endParaRPr lang="en-US"/>
        </a:p>
      </dgm:t>
    </dgm:pt>
    <dgm:pt modelId="{6D1A6F81-1ACA-453C-A31B-2B2AF7596087}" type="parTrans" cxnId="{A7B48D89-0266-4D9E-AAB1-53E004123A5F}">
      <dgm:prSet/>
      <dgm:spPr/>
      <dgm:t>
        <a:bodyPr/>
        <a:lstStyle/>
        <a:p>
          <a:endParaRPr lang="en-US"/>
        </a:p>
      </dgm:t>
    </dgm:pt>
    <dgm:pt modelId="{730BB43B-ABB0-4798-8054-9E432295EEEE}" type="sibTrans" cxnId="{A7B48D89-0266-4D9E-AAB1-53E004123A5F}">
      <dgm:prSet/>
      <dgm:spPr/>
      <dgm:t>
        <a:bodyPr/>
        <a:lstStyle/>
        <a:p>
          <a:endParaRPr lang="en-US"/>
        </a:p>
      </dgm:t>
    </dgm:pt>
    <dgm:pt modelId="{44C93195-1CFC-4C62-8DBE-F081546FECC7}" type="pres">
      <dgm:prSet presAssocID="{13F8B166-CA59-40AA-8EFE-D3D2C6C73F3A}" presName="root" presStyleCnt="0">
        <dgm:presLayoutVars>
          <dgm:dir/>
          <dgm:resizeHandles val="exact"/>
        </dgm:presLayoutVars>
      </dgm:prSet>
      <dgm:spPr/>
    </dgm:pt>
    <dgm:pt modelId="{98A9882B-A25E-4EB7-A8B3-B31C117FC210}" type="pres">
      <dgm:prSet presAssocID="{1335FDDE-D5EC-409E-B0D5-733BB2173DB4}" presName="compNode" presStyleCnt="0"/>
      <dgm:spPr/>
    </dgm:pt>
    <dgm:pt modelId="{3C76F4F9-7459-47B8-A445-C6F1E5FAD5A5}" type="pres">
      <dgm:prSet presAssocID="{1335FDDE-D5EC-409E-B0D5-733BB2173DB4}" presName="bgRect" presStyleLbl="bgShp" presStyleIdx="0" presStyleCnt="4"/>
      <dgm:spPr/>
    </dgm:pt>
    <dgm:pt modelId="{A569BDCA-311E-49DC-9B9C-985826024B11}" type="pres">
      <dgm:prSet presAssocID="{1335FDDE-D5EC-409E-B0D5-733BB2173DB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lasses"/>
        </a:ext>
      </dgm:extLst>
    </dgm:pt>
    <dgm:pt modelId="{8EC7792E-BD86-45A5-83F5-A0351CFE72EE}" type="pres">
      <dgm:prSet presAssocID="{1335FDDE-D5EC-409E-B0D5-733BB2173DB4}" presName="spaceRect" presStyleCnt="0"/>
      <dgm:spPr/>
    </dgm:pt>
    <dgm:pt modelId="{AC7F05A7-8159-48C8-9962-6CFCB961E064}" type="pres">
      <dgm:prSet presAssocID="{1335FDDE-D5EC-409E-B0D5-733BB2173DB4}" presName="parTx" presStyleLbl="revTx" presStyleIdx="0" presStyleCnt="4">
        <dgm:presLayoutVars>
          <dgm:chMax val="0"/>
          <dgm:chPref val="0"/>
        </dgm:presLayoutVars>
      </dgm:prSet>
      <dgm:spPr/>
    </dgm:pt>
    <dgm:pt modelId="{0E293F2E-A2C4-406D-9239-185F4258430A}" type="pres">
      <dgm:prSet presAssocID="{A518EA6E-3C1B-4490-909A-21EA8FFB5874}" presName="sibTrans" presStyleCnt="0"/>
      <dgm:spPr/>
    </dgm:pt>
    <dgm:pt modelId="{EAAE9C3B-F462-49AF-9A6C-53D19C647402}" type="pres">
      <dgm:prSet presAssocID="{375D3A08-5EB0-46B4-833C-11FACBB734CB}" presName="compNode" presStyleCnt="0"/>
      <dgm:spPr/>
    </dgm:pt>
    <dgm:pt modelId="{00A83B63-9A82-4978-8C67-FF54EC5861A0}" type="pres">
      <dgm:prSet presAssocID="{375D3A08-5EB0-46B4-833C-11FACBB734CB}" presName="bgRect" presStyleLbl="bgShp" presStyleIdx="1" presStyleCnt="4"/>
      <dgm:spPr/>
    </dgm:pt>
    <dgm:pt modelId="{517B81FA-EBEE-4698-8C01-CF70D338932B}" type="pres">
      <dgm:prSet presAssocID="{375D3A08-5EB0-46B4-833C-11FACBB734C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E3857FEB-F60C-4139-9348-83A1D486C600}" type="pres">
      <dgm:prSet presAssocID="{375D3A08-5EB0-46B4-833C-11FACBB734CB}" presName="spaceRect" presStyleCnt="0"/>
      <dgm:spPr/>
    </dgm:pt>
    <dgm:pt modelId="{D2433586-BA69-4AFD-91F8-6A56135F4AB7}" type="pres">
      <dgm:prSet presAssocID="{375D3A08-5EB0-46B4-833C-11FACBB734CB}" presName="parTx" presStyleLbl="revTx" presStyleIdx="1" presStyleCnt="4">
        <dgm:presLayoutVars>
          <dgm:chMax val="0"/>
          <dgm:chPref val="0"/>
        </dgm:presLayoutVars>
      </dgm:prSet>
      <dgm:spPr/>
    </dgm:pt>
    <dgm:pt modelId="{384D5F47-909C-4D6D-B124-22DB7F79A6E5}" type="pres">
      <dgm:prSet presAssocID="{94BD075E-A443-49E1-9BB4-FA47B198801C}" presName="sibTrans" presStyleCnt="0"/>
      <dgm:spPr/>
    </dgm:pt>
    <dgm:pt modelId="{2FE30783-1DD3-4908-934C-295137F78DF8}" type="pres">
      <dgm:prSet presAssocID="{F2A1235F-DD52-4426-B03A-B3BDD7909202}" presName="compNode" presStyleCnt="0"/>
      <dgm:spPr/>
    </dgm:pt>
    <dgm:pt modelId="{05FC5C46-8178-4338-830A-7ACE23D284DB}" type="pres">
      <dgm:prSet presAssocID="{F2A1235F-DD52-4426-B03A-B3BDD7909202}" presName="bgRect" presStyleLbl="bgShp" presStyleIdx="2" presStyleCnt="4"/>
      <dgm:spPr/>
    </dgm:pt>
    <dgm:pt modelId="{1C080361-BF37-43B2-9DD7-40905CFCA23E}" type="pres">
      <dgm:prSet presAssocID="{F2A1235F-DD52-4426-B03A-B3BDD790920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D4F1E19A-4F61-48EF-B5D5-ADFAB0960730}" type="pres">
      <dgm:prSet presAssocID="{F2A1235F-DD52-4426-B03A-B3BDD7909202}" presName="spaceRect" presStyleCnt="0"/>
      <dgm:spPr/>
    </dgm:pt>
    <dgm:pt modelId="{139AF1D2-544F-4CB4-AFED-7BC28FDD11A8}" type="pres">
      <dgm:prSet presAssocID="{F2A1235F-DD52-4426-B03A-B3BDD7909202}" presName="parTx" presStyleLbl="revTx" presStyleIdx="2" presStyleCnt="4">
        <dgm:presLayoutVars>
          <dgm:chMax val="0"/>
          <dgm:chPref val="0"/>
        </dgm:presLayoutVars>
      </dgm:prSet>
      <dgm:spPr/>
    </dgm:pt>
    <dgm:pt modelId="{E3C12823-886C-425C-9730-595B55374047}" type="pres">
      <dgm:prSet presAssocID="{7ACA378F-6133-41F4-92EA-BD6CCA2708C5}" presName="sibTrans" presStyleCnt="0"/>
      <dgm:spPr/>
    </dgm:pt>
    <dgm:pt modelId="{BADB2E7F-0EC5-487C-A729-730B2ECDAB6F}" type="pres">
      <dgm:prSet presAssocID="{494EF072-6CFB-4CF7-AC82-914F25368A4D}" presName="compNode" presStyleCnt="0"/>
      <dgm:spPr/>
    </dgm:pt>
    <dgm:pt modelId="{ABB75C56-A84E-4FEF-984C-F8A1862B3C9B}" type="pres">
      <dgm:prSet presAssocID="{494EF072-6CFB-4CF7-AC82-914F25368A4D}" presName="bgRect" presStyleLbl="bgShp" presStyleIdx="3" presStyleCnt="4"/>
      <dgm:spPr/>
    </dgm:pt>
    <dgm:pt modelId="{078104E2-E643-4923-8161-DD56FC067DF0}" type="pres">
      <dgm:prSet presAssocID="{494EF072-6CFB-4CF7-AC82-914F25368A4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gnifying glass"/>
        </a:ext>
      </dgm:extLst>
    </dgm:pt>
    <dgm:pt modelId="{7E817FB3-A332-461B-9A4C-3F316E71B8F9}" type="pres">
      <dgm:prSet presAssocID="{494EF072-6CFB-4CF7-AC82-914F25368A4D}" presName="spaceRect" presStyleCnt="0"/>
      <dgm:spPr/>
    </dgm:pt>
    <dgm:pt modelId="{1B007CBE-5AE6-4D71-96A5-944C8584A3AD}" type="pres">
      <dgm:prSet presAssocID="{494EF072-6CFB-4CF7-AC82-914F25368A4D}" presName="parTx" presStyleLbl="revTx" presStyleIdx="3" presStyleCnt="4">
        <dgm:presLayoutVars>
          <dgm:chMax val="0"/>
          <dgm:chPref val="0"/>
        </dgm:presLayoutVars>
      </dgm:prSet>
      <dgm:spPr/>
    </dgm:pt>
  </dgm:ptLst>
  <dgm:cxnLst>
    <dgm:cxn modelId="{DA0CA685-7671-4C8F-8998-6BA1D3C110C8}" srcId="{13F8B166-CA59-40AA-8EFE-D3D2C6C73F3A}" destId="{F2A1235F-DD52-4426-B03A-B3BDD7909202}" srcOrd="2" destOrd="0" parTransId="{348765C4-2329-4588-B9E8-0412084059CB}" sibTransId="{7ACA378F-6133-41F4-92EA-BD6CCA2708C5}"/>
    <dgm:cxn modelId="{A7B48D89-0266-4D9E-AAB1-53E004123A5F}" srcId="{13F8B166-CA59-40AA-8EFE-D3D2C6C73F3A}" destId="{494EF072-6CFB-4CF7-AC82-914F25368A4D}" srcOrd="3" destOrd="0" parTransId="{6D1A6F81-1ACA-453C-A31B-2B2AF7596087}" sibTransId="{730BB43B-ABB0-4798-8054-9E432295EEEE}"/>
    <dgm:cxn modelId="{BBE4839B-CEDC-4A44-A3F2-8A4022EBAF50}" srcId="{13F8B166-CA59-40AA-8EFE-D3D2C6C73F3A}" destId="{375D3A08-5EB0-46B4-833C-11FACBB734CB}" srcOrd="1" destOrd="0" parTransId="{74DDCA1B-0109-43A6-BBA2-CAF184A799C3}" sibTransId="{94BD075E-A443-49E1-9BB4-FA47B198801C}"/>
    <dgm:cxn modelId="{81EB0AA7-2B77-4954-96F1-4BF59F0A4BD7}" type="presOf" srcId="{F2A1235F-DD52-4426-B03A-B3BDD7909202}" destId="{139AF1D2-544F-4CB4-AFED-7BC28FDD11A8}" srcOrd="0" destOrd="0" presId="urn:microsoft.com/office/officeart/2018/2/layout/IconVerticalSolidList"/>
    <dgm:cxn modelId="{DCC71CAF-6706-432B-A1D2-0584229F1AF8}" type="presOf" srcId="{1335FDDE-D5EC-409E-B0D5-733BB2173DB4}" destId="{AC7F05A7-8159-48C8-9962-6CFCB961E064}" srcOrd="0" destOrd="0" presId="urn:microsoft.com/office/officeart/2018/2/layout/IconVerticalSolidList"/>
    <dgm:cxn modelId="{A7A62BB1-7EB4-403E-9FE0-0069F2AB88E8}" type="presOf" srcId="{13F8B166-CA59-40AA-8EFE-D3D2C6C73F3A}" destId="{44C93195-1CFC-4C62-8DBE-F081546FECC7}" srcOrd="0" destOrd="0" presId="urn:microsoft.com/office/officeart/2018/2/layout/IconVerticalSolidList"/>
    <dgm:cxn modelId="{A11A42BD-FD51-4790-A2A3-C17A830A0323}" type="presOf" srcId="{375D3A08-5EB0-46B4-833C-11FACBB734CB}" destId="{D2433586-BA69-4AFD-91F8-6A56135F4AB7}" srcOrd="0" destOrd="0" presId="urn:microsoft.com/office/officeart/2018/2/layout/IconVerticalSolidList"/>
    <dgm:cxn modelId="{021E1EBF-50C4-402D-83B4-822AB7C7ECD6}" srcId="{13F8B166-CA59-40AA-8EFE-D3D2C6C73F3A}" destId="{1335FDDE-D5EC-409E-B0D5-733BB2173DB4}" srcOrd="0" destOrd="0" parTransId="{50827FFA-FC60-4935-B58A-156C8B37B278}" sibTransId="{A518EA6E-3C1B-4490-909A-21EA8FFB5874}"/>
    <dgm:cxn modelId="{47A5BCC7-1736-4EB5-917A-20A107EB15BC}" type="presOf" srcId="{494EF072-6CFB-4CF7-AC82-914F25368A4D}" destId="{1B007CBE-5AE6-4D71-96A5-944C8584A3AD}" srcOrd="0" destOrd="0" presId="urn:microsoft.com/office/officeart/2018/2/layout/IconVerticalSolidList"/>
    <dgm:cxn modelId="{69BA2993-21F8-4872-8458-768AFEDF0F27}" type="presParOf" srcId="{44C93195-1CFC-4C62-8DBE-F081546FECC7}" destId="{98A9882B-A25E-4EB7-A8B3-B31C117FC210}" srcOrd="0" destOrd="0" presId="urn:microsoft.com/office/officeart/2018/2/layout/IconVerticalSolidList"/>
    <dgm:cxn modelId="{E34705E7-BC26-45BB-A138-029AEC8ABD8F}" type="presParOf" srcId="{98A9882B-A25E-4EB7-A8B3-B31C117FC210}" destId="{3C76F4F9-7459-47B8-A445-C6F1E5FAD5A5}" srcOrd="0" destOrd="0" presId="urn:microsoft.com/office/officeart/2018/2/layout/IconVerticalSolidList"/>
    <dgm:cxn modelId="{A34C8BDB-D0B4-46CB-B345-DA8461AFE553}" type="presParOf" srcId="{98A9882B-A25E-4EB7-A8B3-B31C117FC210}" destId="{A569BDCA-311E-49DC-9B9C-985826024B11}" srcOrd="1" destOrd="0" presId="urn:microsoft.com/office/officeart/2018/2/layout/IconVerticalSolidList"/>
    <dgm:cxn modelId="{D49821CA-0A5E-462D-AF19-BECAA5C38366}" type="presParOf" srcId="{98A9882B-A25E-4EB7-A8B3-B31C117FC210}" destId="{8EC7792E-BD86-45A5-83F5-A0351CFE72EE}" srcOrd="2" destOrd="0" presId="urn:microsoft.com/office/officeart/2018/2/layout/IconVerticalSolidList"/>
    <dgm:cxn modelId="{D28BB0D9-9CAF-4A73-873C-C13830E66F1A}" type="presParOf" srcId="{98A9882B-A25E-4EB7-A8B3-B31C117FC210}" destId="{AC7F05A7-8159-48C8-9962-6CFCB961E064}" srcOrd="3" destOrd="0" presId="urn:microsoft.com/office/officeart/2018/2/layout/IconVerticalSolidList"/>
    <dgm:cxn modelId="{6C6DE298-C52D-443D-BD8E-86092314EE95}" type="presParOf" srcId="{44C93195-1CFC-4C62-8DBE-F081546FECC7}" destId="{0E293F2E-A2C4-406D-9239-185F4258430A}" srcOrd="1" destOrd="0" presId="urn:microsoft.com/office/officeart/2018/2/layout/IconVerticalSolidList"/>
    <dgm:cxn modelId="{8ABCBD53-2338-4535-BB63-6B0B0466A0BF}" type="presParOf" srcId="{44C93195-1CFC-4C62-8DBE-F081546FECC7}" destId="{EAAE9C3B-F462-49AF-9A6C-53D19C647402}" srcOrd="2" destOrd="0" presId="urn:microsoft.com/office/officeart/2018/2/layout/IconVerticalSolidList"/>
    <dgm:cxn modelId="{CEE18B6B-7E42-4301-981F-2B0C5B0CA63D}" type="presParOf" srcId="{EAAE9C3B-F462-49AF-9A6C-53D19C647402}" destId="{00A83B63-9A82-4978-8C67-FF54EC5861A0}" srcOrd="0" destOrd="0" presId="urn:microsoft.com/office/officeart/2018/2/layout/IconVerticalSolidList"/>
    <dgm:cxn modelId="{7953A7F6-10CE-4A18-A350-E99963071310}" type="presParOf" srcId="{EAAE9C3B-F462-49AF-9A6C-53D19C647402}" destId="{517B81FA-EBEE-4698-8C01-CF70D338932B}" srcOrd="1" destOrd="0" presId="urn:microsoft.com/office/officeart/2018/2/layout/IconVerticalSolidList"/>
    <dgm:cxn modelId="{6274B791-45E3-4BBC-97C5-186F9F6225B8}" type="presParOf" srcId="{EAAE9C3B-F462-49AF-9A6C-53D19C647402}" destId="{E3857FEB-F60C-4139-9348-83A1D486C600}" srcOrd="2" destOrd="0" presId="urn:microsoft.com/office/officeart/2018/2/layout/IconVerticalSolidList"/>
    <dgm:cxn modelId="{62DE80E9-A427-45D5-AFCC-7A758D484F64}" type="presParOf" srcId="{EAAE9C3B-F462-49AF-9A6C-53D19C647402}" destId="{D2433586-BA69-4AFD-91F8-6A56135F4AB7}" srcOrd="3" destOrd="0" presId="urn:microsoft.com/office/officeart/2018/2/layout/IconVerticalSolidList"/>
    <dgm:cxn modelId="{370A6B93-4610-4481-83A5-3FD57AC91E4E}" type="presParOf" srcId="{44C93195-1CFC-4C62-8DBE-F081546FECC7}" destId="{384D5F47-909C-4D6D-B124-22DB7F79A6E5}" srcOrd="3" destOrd="0" presId="urn:microsoft.com/office/officeart/2018/2/layout/IconVerticalSolidList"/>
    <dgm:cxn modelId="{C836916B-AB41-4AD7-B9C0-457A9458C87E}" type="presParOf" srcId="{44C93195-1CFC-4C62-8DBE-F081546FECC7}" destId="{2FE30783-1DD3-4908-934C-295137F78DF8}" srcOrd="4" destOrd="0" presId="urn:microsoft.com/office/officeart/2018/2/layout/IconVerticalSolidList"/>
    <dgm:cxn modelId="{1492C423-BF0A-4CBA-9C15-50F85E05C38E}" type="presParOf" srcId="{2FE30783-1DD3-4908-934C-295137F78DF8}" destId="{05FC5C46-8178-4338-830A-7ACE23D284DB}" srcOrd="0" destOrd="0" presId="urn:microsoft.com/office/officeart/2018/2/layout/IconVerticalSolidList"/>
    <dgm:cxn modelId="{E2B0D9DF-AC42-4FEA-AC75-B79E6AD7DCC8}" type="presParOf" srcId="{2FE30783-1DD3-4908-934C-295137F78DF8}" destId="{1C080361-BF37-43B2-9DD7-40905CFCA23E}" srcOrd="1" destOrd="0" presId="urn:microsoft.com/office/officeart/2018/2/layout/IconVerticalSolidList"/>
    <dgm:cxn modelId="{A90BF6AA-04A1-493D-8848-135812D6E79A}" type="presParOf" srcId="{2FE30783-1DD3-4908-934C-295137F78DF8}" destId="{D4F1E19A-4F61-48EF-B5D5-ADFAB0960730}" srcOrd="2" destOrd="0" presId="urn:microsoft.com/office/officeart/2018/2/layout/IconVerticalSolidList"/>
    <dgm:cxn modelId="{9162FB16-EDD8-488F-B5F6-E00B3BBA99C7}" type="presParOf" srcId="{2FE30783-1DD3-4908-934C-295137F78DF8}" destId="{139AF1D2-544F-4CB4-AFED-7BC28FDD11A8}" srcOrd="3" destOrd="0" presId="urn:microsoft.com/office/officeart/2018/2/layout/IconVerticalSolidList"/>
    <dgm:cxn modelId="{E6FAB9D2-DE98-4734-9360-389879341560}" type="presParOf" srcId="{44C93195-1CFC-4C62-8DBE-F081546FECC7}" destId="{E3C12823-886C-425C-9730-595B55374047}" srcOrd="5" destOrd="0" presId="urn:microsoft.com/office/officeart/2018/2/layout/IconVerticalSolidList"/>
    <dgm:cxn modelId="{007E56E8-4B03-46CD-B9EA-66E2241E8ABD}" type="presParOf" srcId="{44C93195-1CFC-4C62-8DBE-F081546FECC7}" destId="{BADB2E7F-0EC5-487C-A729-730B2ECDAB6F}" srcOrd="6" destOrd="0" presId="urn:microsoft.com/office/officeart/2018/2/layout/IconVerticalSolidList"/>
    <dgm:cxn modelId="{2DBD2ED9-0E7D-4D35-9A00-9E5D44518FB8}" type="presParOf" srcId="{BADB2E7F-0EC5-487C-A729-730B2ECDAB6F}" destId="{ABB75C56-A84E-4FEF-984C-F8A1862B3C9B}" srcOrd="0" destOrd="0" presId="urn:microsoft.com/office/officeart/2018/2/layout/IconVerticalSolidList"/>
    <dgm:cxn modelId="{8F1FB707-9C03-437D-AC37-52D7B59B4157}" type="presParOf" srcId="{BADB2E7F-0EC5-487C-A729-730B2ECDAB6F}" destId="{078104E2-E643-4923-8161-DD56FC067DF0}" srcOrd="1" destOrd="0" presId="urn:microsoft.com/office/officeart/2018/2/layout/IconVerticalSolidList"/>
    <dgm:cxn modelId="{AC3CD56D-436C-43A9-A21A-AFFD9425A373}" type="presParOf" srcId="{BADB2E7F-0EC5-487C-A729-730B2ECDAB6F}" destId="{7E817FB3-A332-461B-9A4C-3F316E71B8F9}" srcOrd="2" destOrd="0" presId="urn:microsoft.com/office/officeart/2018/2/layout/IconVerticalSolidList"/>
    <dgm:cxn modelId="{3C2D94AC-F51D-4C79-BAAD-6969ABE91BFB}" type="presParOf" srcId="{BADB2E7F-0EC5-487C-A729-730B2ECDAB6F}" destId="{1B007CBE-5AE6-4D71-96A5-944C8584A3A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0A5B2B-67A3-453C-AACD-E36F3F9680BF}"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CF2EE6A0-259C-47DA-BC2B-6334B948B77A}">
      <dgm:prSet/>
      <dgm:spPr/>
      <dgm:t>
        <a:bodyPr/>
        <a:lstStyle/>
        <a:p>
          <a:r>
            <a:rPr lang="en-GB"/>
            <a:t>Change has been coming for some time</a:t>
          </a:r>
          <a:endParaRPr lang="en-US"/>
        </a:p>
      </dgm:t>
    </dgm:pt>
    <dgm:pt modelId="{A1D2FCD7-9325-4FD5-BA6C-121A31A8A970}" type="parTrans" cxnId="{F6D09B86-A2D9-440E-A48A-D4F79EEF5C51}">
      <dgm:prSet/>
      <dgm:spPr/>
      <dgm:t>
        <a:bodyPr/>
        <a:lstStyle/>
        <a:p>
          <a:endParaRPr lang="en-US"/>
        </a:p>
      </dgm:t>
    </dgm:pt>
    <dgm:pt modelId="{EB57A776-FEDD-46D4-94BB-3D77FED9550B}" type="sibTrans" cxnId="{F6D09B86-A2D9-440E-A48A-D4F79EEF5C51}">
      <dgm:prSet/>
      <dgm:spPr/>
      <dgm:t>
        <a:bodyPr/>
        <a:lstStyle/>
        <a:p>
          <a:endParaRPr lang="en-US"/>
        </a:p>
      </dgm:t>
    </dgm:pt>
    <dgm:pt modelId="{70099D49-4072-4AB7-89F6-884E2CDB4BBF}">
      <dgm:prSet/>
      <dgm:spPr/>
      <dgm:t>
        <a:bodyPr/>
        <a:lstStyle/>
        <a:p>
          <a:r>
            <a:rPr lang="en-GB"/>
            <a:t>HMT expectations</a:t>
          </a:r>
          <a:endParaRPr lang="en-US"/>
        </a:p>
      </dgm:t>
    </dgm:pt>
    <dgm:pt modelId="{1485FA05-971D-4BAF-B86E-2B7D005D9C99}" type="parTrans" cxnId="{2F1B31A3-252A-44BF-B8E8-567755967733}">
      <dgm:prSet/>
      <dgm:spPr/>
      <dgm:t>
        <a:bodyPr/>
        <a:lstStyle/>
        <a:p>
          <a:endParaRPr lang="en-US"/>
        </a:p>
      </dgm:t>
    </dgm:pt>
    <dgm:pt modelId="{F7256544-8328-41EA-9BC3-18FB3CA1F0A9}" type="sibTrans" cxnId="{2F1B31A3-252A-44BF-B8E8-567755967733}">
      <dgm:prSet/>
      <dgm:spPr/>
      <dgm:t>
        <a:bodyPr/>
        <a:lstStyle/>
        <a:p>
          <a:endParaRPr lang="en-US"/>
        </a:p>
      </dgm:t>
    </dgm:pt>
    <dgm:pt modelId="{8EEF615A-9A61-4E44-859D-D4D5694F34F4}">
      <dgm:prSet/>
      <dgm:spPr/>
      <dgm:t>
        <a:bodyPr/>
        <a:lstStyle/>
        <a:p>
          <a:r>
            <a:rPr lang="en-GB"/>
            <a:t>Some companies still not embracing the need to put customers first</a:t>
          </a:r>
          <a:endParaRPr lang="en-US"/>
        </a:p>
      </dgm:t>
    </dgm:pt>
    <dgm:pt modelId="{18FF934B-4C08-4C51-A3E0-8F3951A2E79A}" type="parTrans" cxnId="{CD92B8AB-9F73-4024-8026-74100493A5A7}">
      <dgm:prSet/>
      <dgm:spPr/>
      <dgm:t>
        <a:bodyPr/>
        <a:lstStyle/>
        <a:p>
          <a:endParaRPr lang="en-US"/>
        </a:p>
      </dgm:t>
    </dgm:pt>
    <dgm:pt modelId="{448E246B-2994-4A13-AB5D-A3FDEBDB7513}" type="sibTrans" cxnId="{CD92B8AB-9F73-4024-8026-74100493A5A7}">
      <dgm:prSet/>
      <dgm:spPr/>
      <dgm:t>
        <a:bodyPr/>
        <a:lstStyle/>
        <a:p>
          <a:endParaRPr lang="en-US"/>
        </a:p>
      </dgm:t>
    </dgm:pt>
    <dgm:pt modelId="{C6977AA2-FCF8-4451-A7B4-574818BD4731}">
      <dgm:prSet/>
      <dgm:spPr/>
      <dgm:t>
        <a:bodyPr/>
        <a:lstStyle/>
        <a:p>
          <a:r>
            <a:rPr lang="en-GB"/>
            <a:t>Regulations have loopholes and unclear expectations</a:t>
          </a:r>
          <a:endParaRPr lang="en-US"/>
        </a:p>
      </dgm:t>
    </dgm:pt>
    <dgm:pt modelId="{80900965-50FF-4CBF-92DB-6133E76E0AFB}" type="parTrans" cxnId="{C15AA986-8B90-4C27-A8D4-9B9E905042D8}">
      <dgm:prSet/>
      <dgm:spPr/>
      <dgm:t>
        <a:bodyPr/>
        <a:lstStyle/>
        <a:p>
          <a:endParaRPr lang="en-US"/>
        </a:p>
      </dgm:t>
    </dgm:pt>
    <dgm:pt modelId="{3F9A02F8-49B7-4EE5-BA7A-1A1E51F9BB20}" type="sibTrans" cxnId="{C15AA986-8B90-4C27-A8D4-9B9E905042D8}">
      <dgm:prSet/>
      <dgm:spPr/>
      <dgm:t>
        <a:bodyPr/>
        <a:lstStyle/>
        <a:p>
          <a:endParaRPr lang="en-US"/>
        </a:p>
      </dgm:t>
    </dgm:pt>
    <dgm:pt modelId="{7CA909B9-E7CE-4CE0-B636-369B96893E63}">
      <dgm:prSet/>
      <dgm:spPr/>
      <dgm:t>
        <a:bodyPr/>
        <a:lstStyle/>
        <a:p>
          <a:r>
            <a:rPr lang="en-GB"/>
            <a:t>Regulatory fines tells a story</a:t>
          </a:r>
          <a:endParaRPr lang="en-US"/>
        </a:p>
      </dgm:t>
    </dgm:pt>
    <dgm:pt modelId="{F3777ED2-6104-4805-9A34-B3C84263822C}" type="parTrans" cxnId="{19DBCBB0-8495-44F7-B5AA-24A1A283D209}">
      <dgm:prSet/>
      <dgm:spPr/>
      <dgm:t>
        <a:bodyPr/>
        <a:lstStyle/>
        <a:p>
          <a:endParaRPr lang="en-US"/>
        </a:p>
      </dgm:t>
    </dgm:pt>
    <dgm:pt modelId="{030B1B46-EAAB-4937-AD1E-D461AF80A07E}" type="sibTrans" cxnId="{19DBCBB0-8495-44F7-B5AA-24A1A283D209}">
      <dgm:prSet/>
      <dgm:spPr/>
      <dgm:t>
        <a:bodyPr/>
        <a:lstStyle/>
        <a:p>
          <a:endParaRPr lang="en-US"/>
        </a:p>
      </dgm:t>
    </dgm:pt>
    <dgm:pt modelId="{E65D9CB9-4AAF-40EC-A069-083AA2EC3B9A}">
      <dgm:prSet/>
      <dgm:spPr/>
      <dgm:t>
        <a:bodyPr/>
        <a:lstStyle/>
        <a:p>
          <a:r>
            <a:rPr lang="en-GB"/>
            <a:t>Customers lack trust in financial services firms</a:t>
          </a:r>
          <a:endParaRPr lang="en-US"/>
        </a:p>
      </dgm:t>
    </dgm:pt>
    <dgm:pt modelId="{34454ED8-B9C2-4529-88D0-131A272836F6}" type="parTrans" cxnId="{4819FD86-35F8-4818-B07A-B204653CDFD9}">
      <dgm:prSet/>
      <dgm:spPr/>
      <dgm:t>
        <a:bodyPr/>
        <a:lstStyle/>
        <a:p>
          <a:endParaRPr lang="en-US"/>
        </a:p>
      </dgm:t>
    </dgm:pt>
    <dgm:pt modelId="{3F53E1E6-82BC-46C3-B72B-25D412663780}" type="sibTrans" cxnId="{4819FD86-35F8-4818-B07A-B204653CDFD9}">
      <dgm:prSet/>
      <dgm:spPr/>
      <dgm:t>
        <a:bodyPr/>
        <a:lstStyle/>
        <a:p>
          <a:endParaRPr lang="en-US"/>
        </a:p>
      </dgm:t>
    </dgm:pt>
    <dgm:pt modelId="{E5A1C4FB-C473-41EB-A5EB-E44D9CE28143}">
      <dgm:prSet/>
      <dgm:spPr/>
      <dgm:t>
        <a:bodyPr/>
        <a:lstStyle/>
        <a:p>
          <a:r>
            <a:rPr lang="en-GB"/>
            <a:t>Harder for customers to make informed decisions</a:t>
          </a:r>
          <a:endParaRPr lang="en-US"/>
        </a:p>
      </dgm:t>
    </dgm:pt>
    <dgm:pt modelId="{142CB236-25FD-442C-BAE6-9D7F0207B024}" type="parTrans" cxnId="{949BEB58-0E87-4876-973D-2020C0C40190}">
      <dgm:prSet/>
      <dgm:spPr/>
      <dgm:t>
        <a:bodyPr/>
        <a:lstStyle/>
        <a:p>
          <a:endParaRPr lang="en-US"/>
        </a:p>
      </dgm:t>
    </dgm:pt>
    <dgm:pt modelId="{A65B0842-C7C3-4332-993A-61C0BE3CF190}" type="sibTrans" cxnId="{949BEB58-0E87-4876-973D-2020C0C40190}">
      <dgm:prSet/>
      <dgm:spPr/>
      <dgm:t>
        <a:bodyPr/>
        <a:lstStyle/>
        <a:p>
          <a:endParaRPr lang="en-US"/>
        </a:p>
      </dgm:t>
    </dgm:pt>
    <dgm:pt modelId="{CBFBF0DB-7B82-49EA-A2E4-847289B2DEB3}" type="pres">
      <dgm:prSet presAssocID="{B70A5B2B-67A3-453C-AACD-E36F3F9680BF}" presName="diagram" presStyleCnt="0">
        <dgm:presLayoutVars>
          <dgm:dir/>
          <dgm:resizeHandles val="exact"/>
        </dgm:presLayoutVars>
      </dgm:prSet>
      <dgm:spPr/>
    </dgm:pt>
    <dgm:pt modelId="{09A5C422-60D9-44E9-9D9F-4B9B0FDFEB1C}" type="pres">
      <dgm:prSet presAssocID="{CF2EE6A0-259C-47DA-BC2B-6334B948B77A}" presName="node" presStyleLbl="node1" presStyleIdx="0" presStyleCnt="7">
        <dgm:presLayoutVars>
          <dgm:bulletEnabled val="1"/>
        </dgm:presLayoutVars>
      </dgm:prSet>
      <dgm:spPr/>
    </dgm:pt>
    <dgm:pt modelId="{61257046-0593-4F1F-A8A6-CC8B34003F01}" type="pres">
      <dgm:prSet presAssocID="{EB57A776-FEDD-46D4-94BB-3D77FED9550B}" presName="sibTrans" presStyleCnt="0"/>
      <dgm:spPr/>
    </dgm:pt>
    <dgm:pt modelId="{DBFE780C-8A86-4199-AAEF-44D9328D22E4}" type="pres">
      <dgm:prSet presAssocID="{70099D49-4072-4AB7-89F6-884E2CDB4BBF}" presName="node" presStyleLbl="node1" presStyleIdx="1" presStyleCnt="7">
        <dgm:presLayoutVars>
          <dgm:bulletEnabled val="1"/>
        </dgm:presLayoutVars>
      </dgm:prSet>
      <dgm:spPr/>
    </dgm:pt>
    <dgm:pt modelId="{E82EE748-9ED7-4CBF-83E5-7DF0E795909A}" type="pres">
      <dgm:prSet presAssocID="{F7256544-8328-41EA-9BC3-18FB3CA1F0A9}" presName="sibTrans" presStyleCnt="0"/>
      <dgm:spPr/>
    </dgm:pt>
    <dgm:pt modelId="{9C80EE61-8C95-4DBB-A227-27B83D4D422E}" type="pres">
      <dgm:prSet presAssocID="{8EEF615A-9A61-4E44-859D-D4D5694F34F4}" presName="node" presStyleLbl="node1" presStyleIdx="2" presStyleCnt="7">
        <dgm:presLayoutVars>
          <dgm:bulletEnabled val="1"/>
        </dgm:presLayoutVars>
      </dgm:prSet>
      <dgm:spPr/>
    </dgm:pt>
    <dgm:pt modelId="{7AEB056D-5B62-4CD2-AFD1-F7AD7F20ABBE}" type="pres">
      <dgm:prSet presAssocID="{448E246B-2994-4A13-AB5D-A3FDEBDB7513}" presName="sibTrans" presStyleCnt="0"/>
      <dgm:spPr/>
    </dgm:pt>
    <dgm:pt modelId="{67267629-7754-4CA3-8D7F-01EBB548A2B6}" type="pres">
      <dgm:prSet presAssocID="{C6977AA2-FCF8-4451-A7B4-574818BD4731}" presName="node" presStyleLbl="node1" presStyleIdx="3" presStyleCnt="7">
        <dgm:presLayoutVars>
          <dgm:bulletEnabled val="1"/>
        </dgm:presLayoutVars>
      </dgm:prSet>
      <dgm:spPr/>
    </dgm:pt>
    <dgm:pt modelId="{B514540F-6ED6-4130-9C5F-56AD262C5397}" type="pres">
      <dgm:prSet presAssocID="{3F9A02F8-49B7-4EE5-BA7A-1A1E51F9BB20}" presName="sibTrans" presStyleCnt="0"/>
      <dgm:spPr/>
    </dgm:pt>
    <dgm:pt modelId="{1843E550-D14B-403E-9200-E5870BE8F111}" type="pres">
      <dgm:prSet presAssocID="{7CA909B9-E7CE-4CE0-B636-369B96893E63}" presName="node" presStyleLbl="node1" presStyleIdx="4" presStyleCnt="7">
        <dgm:presLayoutVars>
          <dgm:bulletEnabled val="1"/>
        </dgm:presLayoutVars>
      </dgm:prSet>
      <dgm:spPr/>
    </dgm:pt>
    <dgm:pt modelId="{EABC8420-F621-498B-8850-9D1002567B9A}" type="pres">
      <dgm:prSet presAssocID="{030B1B46-EAAB-4937-AD1E-D461AF80A07E}" presName="sibTrans" presStyleCnt="0"/>
      <dgm:spPr/>
    </dgm:pt>
    <dgm:pt modelId="{2F256753-325B-44B8-9DEB-08A157EF7E97}" type="pres">
      <dgm:prSet presAssocID="{E65D9CB9-4AAF-40EC-A069-083AA2EC3B9A}" presName="node" presStyleLbl="node1" presStyleIdx="5" presStyleCnt="7">
        <dgm:presLayoutVars>
          <dgm:bulletEnabled val="1"/>
        </dgm:presLayoutVars>
      </dgm:prSet>
      <dgm:spPr/>
    </dgm:pt>
    <dgm:pt modelId="{326BF56C-4F0F-46D9-91CC-060CC65CD84A}" type="pres">
      <dgm:prSet presAssocID="{3F53E1E6-82BC-46C3-B72B-25D412663780}" presName="sibTrans" presStyleCnt="0"/>
      <dgm:spPr/>
    </dgm:pt>
    <dgm:pt modelId="{9812644D-2626-4F34-9CE6-66D90D320F1B}" type="pres">
      <dgm:prSet presAssocID="{E5A1C4FB-C473-41EB-A5EB-E44D9CE28143}" presName="node" presStyleLbl="node1" presStyleIdx="6" presStyleCnt="7">
        <dgm:presLayoutVars>
          <dgm:bulletEnabled val="1"/>
        </dgm:presLayoutVars>
      </dgm:prSet>
      <dgm:spPr/>
    </dgm:pt>
  </dgm:ptLst>
  <dgm:cxnLst>
    <dgm:cxn modelId="{F3E0A618-D0AD-4CDD-B0B0-459171851CEA}" type="presOf" srcId="{E5A1C4FB-C473-41EB-A5EB-E44D9CE28143}" destId="{9812644D-2626-4F34-9CE6-66D90D320F1B}" srcOrd="0" destOrd="0" presId="urn:microsoft.com/office/officeart/2005/8/layout/default"/>
    <dgm:cxn modelId="{BCB7FF20-1273-4635-95E3-294509B40100}" type="presOf" srcId="{8EEF615A-9A61-4E44-859D-D4D5694F34F4}" destId="{9C80EE61-8C95-4DBB-A227-27B83D4D422E}" srcOrd="0" destOrd="0" presId="urn:microsoft.com/office/officeart/2005/8/layout/default"/>
    <dgm:cxn modelId="{B95DFF2C-B726-4940-B504-7F38103389EC}" type="presOf" srcId="{E65D9CB9-4AAF-40EC-A069-083AA2EC3B9A}" destId="{2F256753-325B-44B8-9DEB-08A157EF7E97}" srcOrd="0" destOrd="0" presId="urn:microsoft.com/office/officeart/2005/8/layout/default"/>
    <dgm:cxn modelId="{31BD6838-0FF2-4DA6-96AA-D7B031DA34E7}" type="presOf" srcId="{B70A5B2B-67A3-453C-AACD-E36F3F9680BF}" destId="{CBFBF0DB-7B82-49EA-A2E4-847289B2DEB3}" srcOrd="0" destOrd="0" presId="urn:microsoft.com/office/officeart/2005/8/layout/default"/>
    <dgm:cxn modelId="{FDE93761-7794-4B19-BAEE-C182017F552B}" type="presOf" srcId="{7CA909B9-E7CE-4CE0-B636-369B96893E63}" destId="{1843E550-D14B-403E-9200-E5870BE8F111}" srcOrd="0" destOrd="0" presId="urn:microsoft.com/office/officeart/2005/8/layout/default"/>
    <dgm:cxn modelId="{949BEB58-0E87-4876-973D-2020C0C40190}" srcId="{B70A5B2B-67A3-453C-AACD-E36F3F9680BF}" destId="{E5A1C4FB-C473-41EB-A5EB-E44D9CE28143}" srcOrd="6" destOrd="0" parTransId="{142CB236-25FD-442C-BAE6-9D7F0207B024}" sibTransId="{A65B0842-C7C3-4332-993A-61C0BE3CF190}"/>
    <dgm:cxn modelId="{6DBB9E82-4040-45E5-B5D0-5F3509FED6E3}" type="presOf" srcId="{70099D49-4072-4AB7-89F6-884E2CDB4BBF}" destId="{DBFE780C-8A86-4199-AAEF-44D9328D22E4}" srcOrd="0" destOrd="0" presId="urn:microsoft.com/office/officeart/2005/8/layout/default"/>
    <dgm:cxn modelId="{F6D09B86-A2D9-440E-A48A-D4F79EEF5C51}" srcId="{B70A5B2B-67A3-453C-AACD-E36F3F9680BF}" destId="{CF2EE6A0-259C-47DA-BC2B-6334B948B77A}" srcOrd="0" destOrd="0" parTransId="{A1D2FCD7-9325-4FD5-BA6C-121A31A8A970}" sibTransId="{EB57A776-FEDD-46D4-94BB-3D77FED9550B}"/>
    <dgm:cxn modelId="{C15AA986-8B90-4C27-A8D4-9B9E905042D8}" srcId="{B70A5B2B-67A3-453C-AACD-E36F3F9680BF}" destId="{C6977AA2-FCF8-4451-A7B4-574818BD4731}" srcOrd="3" destOrd="0" parTransId="{80900965-50FF-4CBF-92DB-6133E76E0AFB}" sibTransId="{3F9A02F8-49B7-4EE5-BA7A-1A1E51F9BB20}"/>
    <dgm:cxn modelId="{4819FD86-35F8-4818-B07A-B204653CDFD9}" srcId="{B70A5B2B-67A3-453C-AACD-E36F3F9680BF}" destId="{E65D9CB9-4AAF-40EC-A069-083AA2EC3B9A}" srcOrd="5" destOrd="0" parTransId="{34454ED8-B9C2-4529-88D0-131A272836F6}" sibTransId="{3F53E1E6-82BC-46C3-B72B-25D412663780}"/>
    <dgm:cxn modelId="{2F1B31A3-252A-44BF-B8E8-567755967733}" srcId="{B70A5B2B-67A3-453C-AACD-E36F3F9680BF}" destId="{70099D49-4072-4AB7-89F6-884E2CDB4BBF}" srcOrd="1" destOrd="0" parTransId="{1485FA05-971D-4BAF-B86E-2B7D005D9C99}" sibTransId="{F7256544-8328-41EA-9BC3-18FB3CA1F0A9}"/>
    <dgm:cxn modelId="{07402BA5-B069-4EF2-9B4D-5CE250506CCD}" type="presOf" srcId="{C6977AA2-FCF8-4451-A7B4-574818BD4731}" destId="{67267629-7754-4CA3-8D7F-01EBB548A2B6}" srcOrd="0" destOrd="0" presId="urn:microsoft.com/office/officeart/2005/8/layout/default"/>
    <dgm:cxn modelId="{CD92B8AB-9F73-4024-8026-74100493A5A7}" srcId="{B70A5B2B-67A3-453C-AACD-E36F3F9680BF}" destId="{8EEF615A-9A61-4E44-859D-D4D5694F34F4}" srcOrd="2" destOrd="0" parTransId="{18FF934B-4C08-4C51-A3E0-8F3951A2E79A}" sibTransId="{448E246B-2994-4A13-AB5D-A3FDEBDB7513}"/>
    <dgm:cxn modelId="{19DBCBB0-8495-44F7-B5AA-24A1A283D209}" srcId="{B70A5B2B-67A3-453C-AACD-E36F3F9680BF}" destId="{7CA909B9-E7CE-4CE0-B636-369B96893E63}" srcOrd="4" destOrd="0" parTransId="{F3777ED2-6104-4805-9A34-B3C84263822C}" sibTransId="{030B1B46-EAAB-4937-AD1E-D461AF80A07E}"/>
    <dgm:cxn modelId="{CA1507B4-D898-47F9-A817-2AFF05F1DBA8}" type="presOf" srcId="{CF2EE6A0-259C-47DA-BC2B-6334B948B77A}" destId="{09A5C422-60D9-44E9-9D9F-4B9B0FDFEB1C}" srcOrd="0" destOrd="0" presId="urn:microsoft.com/office/officeart/2005/8/layout/default"/>
    <dgm:cxn modelId="{E5A530D4-A4A0-42A1-BF8A-7E21EA62D31B}" type="presParOf" srcId="{CBFBF0DB-7B82-49EA-A2E4-847289B2DEB3}" destId="{09A5C422-60D9-44E9-9D9F-4B9B0FDFEB1C}" srcOrd="0" destOrd="0" presId="urn:microsoft.com/office/officeart/2005/8/layout/default"/>
    <dgm:cxn modelId="{D3020F4D-5038-45CF-A270-F543E3B1DACD}" type="presParOf" srcId="{CBFBF0DB-7B82-49EA-A2E4-847289B2DEB3}" destId="{61257046-0593-4F1F-A8A6-CC8B34003F01}" srcOrd="1" destOrd="0" presId="urn:microsoft.com/office/officeart/2005/8/layout/default"/>
    <dgm:cxn modelId="{470A1E46-53C1-469D-8F85-813411FD5085}" type="presParOf" srcId="{CBFBF0DB-7B82-49EA-A2E4-847289B2DEB3}" destId="{DBFE780C-8A86-4199-AAEF-44D9328D22E4}" srcOrd="2" destOrd="0" presId="urn:microsoft.com/office/officeart/2005/8/layout/default"/>
    <dgm:cxn modelId="{853FF36C-3A70-4C9F-AFF4-BAB6AF56B005}" type="presParOf" srcId="{CBFBF0DB-7B82-49EA-A2E4-847289B2DEB3}" destId="{E82EE748-9ED7-4CBF-83E5-7DF0E795909A}" srcOrd="3" destOrd="0" presId="urn:microsoft.com/office/officeart/2005/8/layout/default"/>
    <dgm:cxn modelId="{AFC699C8-8227-482C-B471-0433A7868349}" type="presParOf" srcId="{CBFBF0DB-7B82-49EA-A2E4-847289B2DEB3}" destId="{9C80EE61-8C95-4DBB-A227-27B83D4D422E}" srcOrd="4" destOrd="0" presId="urn:microsoft.com/office/officeart/2005/8/layout/default"/>
    <dgm:cxn modelId="{9535C036-0593-4D53-AF5C-EC7C8D36AC94}" type="presParOf" srcId="{CBFBF0DB-7B82-49EA-A2E4-847289B2DEB3}" destId="{7AEB056D-5B62-4CD2-AFD1-F7AD7F20ABBE}" srcOrd="5" destOrd="0" presId="urn:microsoft.com/office/officeart/2005/8/layout/default"/>
    <dgm:cxn modelId="{36816738-1000-4A37-A553-77FC36212465}" type="presParOf" srcId="{CBFBF0DB-7B82-49EA-A2E4-847289B2DEB3}" destId="{67267629-7754-4CA3-8D7F-01EBB548A2B6}" srcOrd="6" destOrd="0" presId="urn:microsoft.com/office/officeart/2005/8/layout/default"/>
    <dgm:cxn modelId="{55FC028E-F6B8-4AB1-B4B7-9ADDA3415749}" type="presParOf" srcId="{CBFBF0DB-7B82-49EA-A2E4-847289B2DEB3}" destId="{B514540F-6ED6-4130-9C5F-56AD262C5397}" srcOrd="7" destOrd="0" presId="urn:microsoft.com/office/officeart/2005/8/layout/default"/>
    <dgm:cxn modelId="{38E1A8E2-25F1-430F-A5C7-27FF293CAE09}" type="presParOf" srcId="{CBFBF0DB-7B82-49EA-A2E4-847289B2DEB3}" destId="{1843E550-D14B-403E-9200-E5870BE8F111}" srcOrd="8" destOrd="0" presId="urn:microsoft.com/office/officeart/2005/8/layout/default"/>
    <dgm:cxn modelId="{005CB918-5C60-4A0B-A52D-FE153A06FE0C}" type="presParOf" srcId="{CBFBF0DB-7B82-49EA-A2E4-847289B2DEB3}" destId="{EABC8420-F621-498B-8850-9D1002567B9A}" srcOrd="9" destOrd="0" presId="urn:microsoft.com/office/officeart/2005/8/layout/default"/>
    <dgm:cxn modelId="{CB74FC43-033C-48D7-97D4-408B45DDBF24}" type="presParOf" srcId="{CBFBF0DB-7B82-49EA-A2E4-847289B2DEB3}" destId="{2F256753-325B-44B8-9DEB-08A157EF7E97}" srcOrd="10" destOrd="0" presId="urn:microsoft.com/office/officeart/2005/8/layout/default"/>
    <dgm:cxn modelId="{55FB4663-5FB6-4054-BAA9-D027FB36C732}" type="presParOf" srcId="{CBFBF0DB-7B82-49EA-A2E4-847289B2DEB3}" destId="{326BF56C-4F0F-46D9-91CC-060CC65CD84A}" srcOrd="11" destOrd="0" presId="urn:microsoft.com/office/officeart/2005/8/layout/default"/>
    <dgm:cxn modelId="{5C1187B7-0000-4AED-8C3E-E6896B4D904A}" type="presParOf" srcId="{CBFBF0DB-7B82-49EA-A2E4-847289B2DEB3}" destId="{9812644D-2626-4F34-9CE6-66D90D320F1B}"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BDFACA-206D-4497-B0DB-3F7E50AB3FB4}" type="doc">
      <dgm:prSet loTypeId="urn:microsoft.com/office/officeart/2018/5/layout/IconLeafLabelList" loCatId="icon" qsTypeId="urn:microsoft.com/office/officeart/2005/8/quickstyle/simple1" qsCatId="simple" csTypeId="urn:microsoft.com/office/officeart/2018/5/colors/Iconchunking_neutralicon_accent4_2" csCatId="accent4" phldr="1"/>
      <dgm:spPr/>
      <dgm:t>
        <a:bodyPr/>
        <a:lstStyle/>
        <a:p>
          <a:endParaRPr lang="en-US"/>
        </a:p>
      </dgm:t>
    </dgm:pt>
    <dgm:pt modelId="{D826CBBD-6CC3-4E95-87FD-600A42715EE9}">
      <dgm:prSet/>
      <dgm:spPr/>
      <dgm:t>
        <a:bodyPr/>
        <a:lstStyle/>
        <a:p>
          <a:pPr>
            <a:defRPr cap="all"/>
          </a:pPr>
          <a:r>
            <a:rPr lang="en-GB"/>
            <a:t>Fair Value</a:t>
          </a:r>
          <a:endParaRPr lang="en-US"/>
        </a:p>
      </dgm:t>
    </dgm:pt>
    <dgm:pt modelId="{94FBF9B3-2436-4574-B764-E57448F9909F}" type="parTrans" cxnId="{DFB3514C-DD7E-4ABE-813C-A598B8FF9DDB}">
      <dgm:prSet/>
      <dgm:spPr/>
      <dgm:t>
        <a:bodyPr/>
        <a:lstStyle/>
        <a:p>
          <a:endParaRPr lang="en-US"/>
        </a:p>
      </dgm:t>
    </dgm:pt>
    <dgm:pt modelId="{62096CA9-BB83-43A6-A5C2-B582EE375AE2}" type="sibTrans" cxnId="{DFB3514C-DD7E-4ABE-813C-A598B8FF9DDB}">
      <dgm:prSet/>
      <dgm:spPr/>
      <dgm:t>
        <a:bodyPr/>
        <a:lstStyle/>
        <a:p>
          <a:endParaRPr lang="en-US"/>
        </a:p>
      </dgm:t>
    </dgm:pt>
    <dgm:pt modelId="{369A3627-D762-42E6-A845-3C07361E56CA}">
      <dgm:prSet/>
      <dgm:spPr/>
      <dgm:t>
        <a:bodyPr/>
        <a:lstStyle/>
        <a:p>
          <a:pPr>
            <a:defRPr cap="all"/>
          </a:pPr>
          <a:r>
            <a:rPr lang="en-GB"/>
            <a:t>Products &amp; Services</a:t>
          </a:r>
          <a:endParaRPr lang="en-US"/>
        </a:p>
      </dgm:t>
    </dgm:pt>
    <dgm:pt modelId="{49784B57-6A3F-414A-BE00-5B54BDF8240A}" type="parTrans" cxnId="{6AF32F07-9581-41DE-9095-48D24B1CC737}">
      <dgm:prSet/>
      <dgm:spPr/>
      <dgm:t>
        <a:bodyPr/>
        <a:lstStyle/>
        <a:p>
          <a:endParaRPr lang="en-US"/>
        </a:p>
      </dgm:t>
    </dgm:pt>
    <dgm:pt modelId="{53111EA8-4226-4C7C-8A7B-893A9C4AA4CD}" type="sibTrans" cxnId="{6AF32F07-9581-41DE-9095-48D24B1CC737}">
      <dgm:prSet/>
      <dgm:spPr/>
      <dgm:t>
        <a:bodyPr/>
        <a:lstStyle/>
        <a:p>
          <a:endParaRPr lang="en-US"/>
        </a:p>
      </dgm:t>
    </dgm:pt>
    <dgm:pt modelId="{1316FA95-4387-462D-99EE-3B8C3D7EA9FB}">
      <dgm:prSet/>
      <dgm:spPr/>
      <dgm:t>
        <a:bodyPr/>
        <a:lstStyle/>
        <a:p>
          <a:pPr>
            <a:defRPr cap="all"/>
          </a:pPr>
          <a:r>
            <a:rPr lang="en-GB"/>
            <a:t>Treatment</a:t>
          </a:r>
          <a:endParaRPr lang="en-US"/>
        </a:p>
      </dgm:t>
    </dgm:pt>
    <dgm:pt modelId="{AF82FC67-7D41-4552-951A-5D242F8D36D3}" type="parTrans" cxnId="{D46CCAE4-9C72-4473-A22A-D50AFA5FF589}">
      <dgm:prSet/>
      <dgm:spPr/>
      <dgm:t>
        <a:bodyPr/>
        <a:lstStyle/>
        <a:p>
          <a:endParaRPr lang="en-US"/>
        </a:p>
      </dgm:t>
    </dgm:pt>
    <dgm:pt modelId="{85CC7692-05DE-4DFB-9B28-8051A979895A}" type="sibTrans" cxnId="{D46CCAE4-9C72-4473-A22A-D50AFA5FF589}">
      <dgm:prSet/>
      <dgm:spPr/>
      <dgm:t>
        <a:bodyPr/>
        <a:lstStyle/>
        <a:p>
          <a:endParaRPr lang="en-US"/>
        </a:p>
      </dgm:t>
    </dgm:pt>
    <dgm:pt modelId="{6EAC35A9-990B-4A7F-B636-77EC30883E05}">
      <dgm:prSet/>
      <dgm:spPr/>
      <dgm:t>
        <a:bodyPr/>
        <a:lstStyle/>
        <a:p>
          <a:pPr>
            <a:defRPr cap="all"/>
          </a:pPr>
          <a:r>
            <a:rPr lang="en-GB"/>
            <a:t>Confidence</a:t>
          </a:r>
          <a:endParaRPr lang="en-US"/>
        </a:p>
      </dgm:t>
    </dgm:pt>
    <dgm:pt modelId="{9401AF48-9DD3-42F8-8FF3-BB561576B6FA}" type="parTrans" cxnId="{13FAFBCB-1698-4F78-83A4-B10714E06A1A}">
      <dgm:prSet/>
      <dgm:spPr/>
      <dgm:t>
        <a:bodyPr/>
        <a:lstStyle/>
        <a:p>
          <a:endParaRPr lang="en-US"/>
        </a:p>
      </dgm:t>
    </dgm:pt>
    <dgm:pt modelId="{F404F1B1-409A-4F14-BDDC-7DA0F3B67583}" type="sibTrans" cxnId="{13FAFBCB-1698-4F78-83A4-B10714E06A1A}">
      <dgm:prSet/>
      <dgm:spPr/>
      <dgm:t>
        <a:bodyPr/>
        <a:lstStyle/>
        <a:p>
          <a:endParaRPr lang="en-US"/>
        </a:p>
      </dgm:t>
    </dgm:pt>
    <dgm:pt modelId="{A8D6843D-0AEB-4243-9B71-A5716FC41605}" type="pres">
      <dgm:prSet presAssocID="{2CBDFACA-206D-4497-B0DB-3F7E50AB3FB4}" presName="root" presStyleCnt="0">
        <dgm:presLayoutVars>
          <dgm:dir/>
          <dgm:resizeHandles val="exact"/>
        </dgm:presLayoutVars>
      </dgm:prSet>
      <dgm:spPr/>
    </dgm:pt>
    <dgm:pt modelId="{990CE631-109B-4C9F-88C3-8264CF7B5D0A}" type="pres">
      <dgm:prSet presAssocID="{D826CBBD-6CC3-4E95-87FD-600A42715EE9}" presName="compNode" presStyleCnt="0"/>
      <dgm:spPr/>
    </dgm:pt>
    <dgm:pt modelId="{C9FA53A2-79ED-4C55-9809-DA1EE043E0B3}" type="pres">
      <dgm:prSet presAssocID="{D826CBBD-6CC3-4E95-87FD-600A42715EE9}" presName="iconBgRect" presStyleLbl="bgShp" presStyleIdx="0" presStyleCnt="4"/>
      <dgm:spPr>
        <a:prstGeom prst="round2DiagRect">
          <a:avLst>
            <a:gd name="adj1" fmla="val 29727"/>
            <a:gd name="adj2" fmla="val 0"/>
          </a:avLst>
        </a:prstGeom>
      </dgm:spPr>
    </dgm:pt>
    <dgm:pt modelId="{22AD1938-8131-4359-A9B7-90FFF52713BD}" type="pres">
      <dgm:prSet presAssocID="{D826CBBD-6CC3-4E95-87FD-600A42715EE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B8196888-445E-4958-9A19-E08A5217C2D6}" type="pres">
      <dgm:prSet presAssocID="{D826CBBD-6CC3-4E95-87FD-600A42715EE9}" presName="spaceRect" presStyleCnt="0"/>
      <dgm:spPr/>
    </dgm:pt>
    <dgm:pt modelId="{6D268DF0-A41D-473A-AD0F-5C7333E56EDB}" type="pres">
      <dgm:prSet presAssocID="{D826CBBD-6CC3-4E95-87FD-600A42715EE9}" presName="textRect" presStyleLbl="revTx" presStyleIdx="0" presStyleCnt="4">
        <dgm:presLayoutVars>
          <dgm:chMax val="1"/>
          <dgm:chPref val="1"/>
        </dgm:presLayoutVars>
      </dgm:prSet>
      <dgm:spPr/>
    </dgm:pt>
    <dgm:pt modelId="{D09F77C0-D144-44CD-95EA-45289748F8F1}" type="pres">
      <dgm:prSet presAssocID="{62096CA9-BB83-43A6-A5C2-B582EE375AE2}" presName="sibTrans" presStyleCnt="0"/>
      <dgm:spPr/>
    </dgm:pt>
    <dgm:pt modelId="{9CF36FDF-441E-4C2F-8BAD-15FF79FB91CF}" type="pres">
      <dgm:prSet presAssocID="{369A3627-D762-42E6-A845-3C07361E56CA}" presName="compNode" presStyleCnt="0"/>
      <dgm:spPr/>
    </dgm:pt>
    <dgm:pt modelId="{9AC6E1C0-54CB-4286-97AD-66CC939342A6}" type="pres">
      <dgm:prSet presAssocID="{369A3627-D762-42E6-A845-3C07361E56CA}" presName="iconBgRect" presStyleLbl="bgShp" presStyleIdx="1" presStyleCnt="4"/>
      <dgm:spPr>
        <a:prstGeom prst="round2DiagRect">
          <a:avLst>
            <a:gd name="adj1" fmla="val 29727"/>
            <a:gd name="adj2" fmla="val 0"/>
          </a:avLst>
        </a:prstGeom>
      </dgm:spPr>
    </dgm:pt>
    <dgm:pt modelId="{6E7A8239-3B54-43AD-A475-A65CF0BAE851}" type="pres">
      <dgm:prSet presAssocID="{369A3627-D762-42E6-A845-3C07361E56C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opping cart"/>
        </a:ext>
      </dgm:extLst>
    </dgm:pt>
    <dgm:pt modelId="{D6DBB7D8-DFC4-4EC7-BB21-AB108EBDB08A}" type="pres">
      <dgm:prSet presAssocID="{369A3627-D762-42E6-A845-3C07361E56CA}" presName="spaceRect" presStyleCnt="0"/>
      <dgm:spPr/>
    </dgm:pt>
    <dgm:pt modelId="{5833D323-7EBA-4F6F-BD87-3E632D6958D1}" type="pres">
      <dgm:prSet presAssocID="{369A3627-D762-42E6-A845-3C07361E56CA}" presName="textRect" presStyleLbl="revTx" presStyleIdx="1" presStyleCnt="4">
        <dgm:presLayoutVars>
          <dgm:chMax val="1"/>
          <dgm:chPref val="1"/>
        </dgm:presLayoutVars>
      </dgm:prSet>
      <dgm:spPr/>
    </dgm:pt>
    <dgm:pt modelId="{001BB535-5E57-41DE-9CF7-A8EAF04CF1CF}" type="pres">
      <dgm:prSet presAssocID="{53111EA8-4226-4C7C-8A7B-893A9C4AA4CD}" presName="sibTrans" presStyleCnt="0"/>
      <dgm:spPr/>
    </dgm:pt>
    <dgm:pt modelId="{592CC367-5266-4C9C-950F-C47F28825EFA}" type="pres">
      <dgm:prSet presAssocID="{1316FA95-4387-462D-99EE-3B8C3D7EA9FB}" presName="compNode" presStyleCnt="0"/>
      <dgm:spPr/>
    </dgm:pt>
    <dgm:pt modelId="{8E4F13DB-181D-4C9B-BBAB-783E088A3BBC}" type="pres">
      <dgm:prSet presAssocID="{1316FA95-4387-462D-99EE-3B8C3D7EA9FB}" presName="iconBgRect" presStyleLbl="bgShp" presStyleIdx="2" presStyleCnt="4"/>
      <dgm:spPr>
        <a:prstGeom prst="round2DiagRect">
          <a:avLst>
            <a:gd name="adj1" fmla="val 29727"/>
            <a:gd name="adj2" fmla="val 0"/>
          </a:avLst>
        </a:prstGeom>
      </dgm:spPr>
    </dgm:pt>
    <dgm:pt modelId="{96354BE9-32DC-43CA-9B88-7D0E60C34742}" type="pres">
      <dgm:prSet presAssocID="{1316FA95-4387-462D-99EE-3B8C3D7EA9F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al"/>
        </a:ext>
      </dgm:extLst>
    </dgm:pt>
    <dgm:pt modelId="{CC6304A3-AC1A-4F7F-B055-A494B58C4643}" type="pres">
      <dgm:prSet presAssocID="{1316FA95-4387-462D-99EE-3B8C3D7EA9FB}" presName="spaceRect" presStyleCnt="0"/>
      <dgm:spPr/>
    </dgm:pt>
    <dgm:pt modelId="{AF79DFDE-8738-43C5-B24C-924C438B423D}" type="pres">
      <dgm:prSet presAssocID="{1316FA95-4387-462D-99EE-3B8C3D7EA9FB}" presName="textRect" presStyleLbl="revTx" presStyleIdx="2" presStyleCnt="4">
        <dgm:presLayoutVars>
          <dgm:chMax val="1"/>
          <dgm:chPref val="1"/>
        </dgm:presLayoutVars>
      </dgm:prSet>
      <dgm:spPr/>
    </dgm:pt>
    <dgm:pt modelId="{245FDE50-AD56-4125-BA0D-91537AF6B1EF}" type="pres">
      <dgm:prSet presAssocID="{85CC7692-05DE-4DFB-9B28-8051A979895A}" presName="sibTrans" presStyleCnt="0"/>
      <dgm:spPr/>
    </dgm:pt>
    <dgm:pt modelId="{5619C4C8-D57A-4E10-9C50-CEB88CA7A1BB}" type="pres">
      <dgm:prSet presAssocID="{6EAC35A9-990B-4A7F-B636-77EC30883E05}" presName="compNode" presStyleCnt="0"/>
      <dgm:spPr/>
    </dgm:pt>
    <dgm:pt modelId="{DDBDA332-147D-4D6A-AC73-354C2FD1C061}" type="pres">
      <dgm:prSet presAssocID="{6EAC35A9-990B-4A7F-B636-77EC30883E05}" presName="iconBgRect" presStyleLbl="bgShp" presStyleIdx="3" presStyleCnt="4"/>
      <dgm:spPr>
        <a:prstGeom prst="round2DiagRect">
          <a:avLst>
            <a:gd name="adj1" fmla="val 29727"/>
            <a:gd name="adj2" fmla="val 0"/>
          </a:avLst>
        </a:prstGeom>
      </dgm:spPr>
    </dgm:pt>
    <dgm:pt modelId="{1DABDA97-6974-4B02-8A12-D55C7DCFA112}" type="pres">
      <dgm:prSet presAssocID="{6EAC35A9-990B-4A7F-B636-77EC30883E0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35CA60D3-4779-44A5-9EDE-6E580E23E37D}" type="pres">
      <dgm:prSet presAssocID="{6EAC35A9-990B-4A7F-B636-77EC30883E05}" presName="spaceRect" presStyleCnt="0"/>
      <dgm:spPr/>
    </dgm:pt>
    <dgm:pt modelId="{7217ADB0-7414-4D22-8F92-2BA55EDCDE82}" type="pres">
      <dgm:prSet presAssocID="{6EAC35A9-990B-4A7F-B636-77EC30883E05}" presName="textRect" presStyleLbl="revTx" presStyleIdx="3" presStyleCnt="4">
        <dgm:presLayoutVars>
          <dgm:chMax val="1"/>
          <dgm:chPref val="1"/>
        </dgm:presLayoutVars>
      </dgm:prSet>
      <dgm:spPr/>
    </dgm:pt>
  </dgm:ptLst>
  <dgm:cxnLst>
    <dgm:cxn modelId="{6AF32F07-9581-41DE-9095-48D24B1CC737}" srcId="{2CBDFACA-206D-4497-B0DB-3F7E50AB3FB4}" destId="{369A3627-D762-42E6-A845-3C07361E56CA}" srcOrd="1" destOrd="0" parTransId="{49784B57-6A3F-414A-BE00-5B54BDF8240A}" sibTransId="{53111EA8-4226-4C7C-8A7B-893A9C4AA4CD}"/>
    <dgm:cxn modelId="{EE0D2422-049C-4332-968E-8177A7000EC0}" type="presOf" srcId="{6EAC35A9-990B-4A7F-B636-77EC30883E05}" destId="{7217ADB0-7414-4D22-8F92-2BA55EDCDE82}" srcOrd="0" destOrd="0" presId="urn:microsoft.com/office/officeart/2018/5/layout/IconLeafLabelList"/>
    <dgm:cxn modelId="{41FC2F4C-C535-47C6-BEF8-9A797BABB21E}" type="presOf" srcId="{1316FA95-4387-462D-99EE-3B8C3D7EA9FB}" destId="{AF79DFDE-8738-43C5-B24C-924C438B423D}" srcOrd="0" destOrd="0" presId="urn:microsoft.com/office/officeart/2018/5/layout/IconLeafLabelList"/>
    <dgm:cxn modelId="{DFB3514C-DD7E-4ABE-813C-A598B8FF9DDB}" srcId="{2CBDFACA-206D-4497-B0DB-3F7E50AB3FB4}" destId="{D826CBBD-6CC3-4E95-87FD-600A42715EE9}" srcOrd="0" destOrd="0" parTransId="{94FBF9B3-2436-4574-B764-E57448F9909F}" sibTransId="{62096CA9-BB83-43A6-A5C2-B582EE375AE2}"/>
    <dgm:cxn modelId="{8557E953-60AE-47B3-8689-8E115431720C}" type="presOf" srcId="{2CBDFACA-206D-4497-B0DB-3F7E50AB3FB4}" destId="{A8D6843D-0AEB-4243-9B71-A5716FC41605}" srcOrd="0" destOrd="0" presId="urn:microsoft.com/office/officeart/2018/5/layout/IconLeafLabelList"/>
    <dgm:cxn modelId="{BC3A7E91-FA73-4BEC-8D91-436AA562030D}" type="presOf" srcId="{D826CBBD-6CC3-4E95-87FD-600A42715EE9}" destId="{6D268DF0-A41D-473A-AD0F-5C7333E56EDB}" srcOrd="0" destOrd="0" presId="urn:microsoft.com/office/officeart/2018/5/layout/IconLeafLabelList"/>
    <dgm:cxn modelId="{5E2840A2-7C4A-4F05-97BB-B20FF9B55F7D}" type="presOf" srcId="{369A3627-D762-42E6-A845-3C07361E56CA}" destId="{5833D323-7EBA-4F6F-BD87-3E632D6958D1}" srcOrd="0" destOrd="0" presId="urn:microsoft.com/office/officeart/2018/5/layout/IconLeafLabelList"/>
    <dgm:cxn modelId="{13FAFBCB-1698-4F78-83A4-B10714E06A1A}" srcId="{2CBDFACA-206D-4497-B0DB-3F7E50AB3FB4}" destId="{6EAC35A9-990B-4A7F-B636-77EC30883E05}" srcOrd="3" destOrd="0" parTransId="{9401AF48-9DD3-42F8-8FF3-BB561576B6FA}" sibTransId="{F404F1B1-409A-4F14-BDDC-7DA0F3B67583}"/>
    <dgm:cxn modelId="{D46CCAE4-9C72-4473-A22A-D50AFA5FF589}" srcId="{2CBDFACA-206D-4497-B0DB-3F7E50AB3FB4}" destId="{1316FA95-4387-462D-99EE-3B8C3D7EA9FB}" srcOrd="2" destOrd="0" parTransId="{AF82FC67-7D41-4552-951A-5D242F8D36D3}" sibTransId="{85CC7692-05DE-4DFB-9B28-8051A979895A}"/>
    <dgm:cxn modelId="{B2921B7F-C06A-4103-B051-148825ACF1D9}" type="presParOf" srcId="{A8D6843D-0AEB-4243-9B71-A5716FC41605}" destId="{990CE631-109B-4C9F-88C3-8264CF7B5D0A}" srcOrd="0" destOrd="0" presId="urn:microsoft.com/office/officeart/2018/5/layout/IconLeafLabelList"/>
    <dgm:cxn modelId="{F40346DE-7949-4428-BB47-60CA8C186F01}" type="presParOf" srcId="{990CE631-109B-4C9F-88C3-8264CF7B5D0A}" destId="{C9FA53A2-79ED-4C55-9809-DA1EE043E0B3}" srcOrd="0" destOrd="0" presId="urn:microsoft.com/office/officeart/2018/5/layout/IconLeafLabelList"/>
    <dgm:cxn modelId="{1BA5BD03-7836-4271-8E20-40D42890D34F}" type="presParOf" srcId="{990CE631-109B-4C9F-88C3-8264CF7B5D0A}" destId="{22AD1938-8131-4359-A9B7-90FFF52713BD}" srcOrd="1" destOrd="0" presId="urn:microsoft.com/office/officeart/2018/5/layout/IconLeafLabelList"/>
    <dgm:cxn modelId="{3F3BA396-9506-496D-8B69-43D86004613C}" type="presParOf" srcId="{990CE631-109B-4C9F-88C3-8264CF7B5D0A}" destId="{B8196888-445E-4958-9A19-E08A5217C2D6}" srcOrd="2" destOrd="0" presId="urn:microsoft.com/office/officeart/2018/5/layout/IconLeafLabelList"/>
    <dgm:cxn modelId="{86EB5D09-17FA-4F8E-AE2B-5BC01D2CF7F6}" type="presParOf" srcId="{990CE631-109B-4C9F-88C3-8264CF7B5D0A}" destId="{6D268DF0-A41D-473A-AD0F-5C7333E56EDB}" srcOrd="3" destOrd="0" presId="urn:microsoft.com/office/officeart/2018/5/layout/IconLeafLabelList"/>
    <dgm:cxn modelId="{4CD51CFA-610F-4816-9956-F6204C99FC0D}" type="presParOf" srcId="{A8D6843D-0AEB-4243-9B71-A5716FC41605}" destId="{D09F77C0-D144-44CD-95EA-45289748F8F1}" srcOrd="1" destOrd="0" presId="urn:microsoft.com/office/officeart/2018/5/layout/IconLeafLabelList"/>
    <dgm:cxn modelId="{7B82E55F-FDBF-4BDF-9E1B-1F95F2C72469}" type="presParOf" srcId="{A8D6843D-0AEB-4243-9B71-A5716FC41605}" destId="{9CF36FDF-441E-4C2F-8BAD-15FF79FB91CF}" srcOrd="2" destOrd="0" presId="urn:microsoft.com/office/officeart/2018/5/layout/IconLeafLabelList"/>
    <dgm:cxn modelId="{597505B8-B889-43A1-A6F7-83AB80CDF33A}" type="presParOf" srcId="{9CF36FDF-441E-4C2F-8BAD-15FF79FB91CF}" destId="{9AC6E1C0-54CB-4286-97AD-66CC939342A6}" srcOrd="0" destOrd="0" presId="urn:microsoft.com/office/officeart/2018/5/layout/IconLeafLabelList"/>
    <dgm:cxn modelId="{A2AE8653-D4AC-47D3-A405-0689993BC69B}" type="presParOf" srcId="{9CF36FDF-441E-4C2F-8BAD-15FF79FB91CF}" destId="{6E7A8239-3B54-43AD-A475-A65CF0BAE851}" srcOrd="1" destOrd="0" presId="urn:microsoft.com/office/officeart/2018/5/layout/IconLeafLabelList"/>
    <dgm:cxn modelId="{B5A4E44F-7335-4D33-87AD-C53BE007E5BF}" type="presParOf" srcId="{9CF36FDF-441E-4C2F-8BAD-15FF79FB91CF}" destId="{D6DBB7D8-DFC4-4EC7-BB21-AB108EBDB08A}" srcOrd="2" destOrd="0" presId="urn:microsoft.com/office/officeart/2018/5/layout/IconLeafLabelList"/>
    <dgm:cxn modelId="{EBC9FE51-15DC-439A-9BF9-AA952743F2A3}" type="presParOf" srcId="{9CF36FDF-441E-4C2F-8BAD-15FF79FB91CF}" destId="{5833D323-7EBA-4F6F-BD87-3E632D6958D1}" srcOrd="3" destOrd="0" presId="urn:microsoft.com/office/officeart/2018/5/layout/IconLeafLabelList"/>
    <dgm:cxn modelId="{94452F3E-8B54-42E1-8E06-5B0B2740B2DC}" type="presParOf" srcId="{A8D6843D-0AEB-4243-9B71-A5716FC41605}" destId="{001BB535-5E57-41DE-9CF7-A8EAF04CF1CF}" srcOrd="3" destOrd="0" presId="urn:microsoft.com/office/officeart/2018/5/layout/IconLeafLabelList"/>
    <dgm:cxn modelId="{B0176C91-2EC8-452E-9832-24E6A9A991BC}" type="presParOf" srcId="{A8D6843D-0AEB-4243-9B71-A5716FC41605}" destId="{592CC367-5266-4C9C-950F-C47F28825EFA}" srcOrd="4" destOrd="0" presId="urn:microsoft.com/office/officeart/2018/5/layout/IconLeafLabelList"/>
    <dgm:cxn modelId="{28AE9C8C-A8AF-4AD4-B27A-AA0269C4C1E3}" type="presParOf" srcId="{592CC367-5266-4C9C-950F-C47F28825EFA}" destId="{8E4F13DB-181D-4C9B-BBAB-783E088A3BBC}" srcOrd="0" destOrd="0" presId="urn:microsoft.com/office/officeart/2018/5/layout/IconLeafLabelList"/>
    <dgm:cxn modelId="{1CF31031-F3FF-4859-9588-2E9139B5BD71}" type="presParOf" srcId="{592CC367-5266-4C9C-950F-C47F28825EFA}" destId="{96354BE9-32DC-43CA-9B88-7D0E60C34742}" srcOrd="1" destOrd="0" presId="urn:microsoft.com/office/officeart/2018/5/layout/IconLeafLabelList"/>
    <dgm:cxn modelId="{D4589621-3FC3-4177-A3B1-6EF094096D7E}" type="presParOf" srcId="{592CC367-5266-4C9C-950F-C47F28825EFA}" destId="{CC6304A3-AC1A-4F7F-B055-A494B58C4643}" srcOrd="2" destOrd="0" presId="urn:microsoft.com/office/officeart/2018/5/layout/IconLeafLabelList"/>
    <dgm:cxn modelId="{BA4390A6-DECD-42AB-AAA6-6C8D30AE7720}" type="presParOf" srcId="{592CC367-5266-4C9C-950F-C47F28825EFA}" destId="{AF79DFDE-8738-43C5-B24C-924C438B423D}" srcOrd="3" destOrd="0" presId="urn:microsoft.com/office/officeart/2018/5/layout/IconLeafLabelList"/>
    <dgm:cxn modelId="{9B0ACB18-663C-4BC4-ADA8-AC04A62D3D1A}" type="presParOf" srcId="{A8D6843D-0AEB-4243-9B71-A5716FC41605}" destId="{245FDE50-AD56-4125-BA0D-91537AF6B1EF}" srcOrd="5" destOrd="0" presId="urn:microsoft.com/office/officeart/2018/5/layout/IconLeafLabelList"/>
    <dgm:cxn modelId="{0F7A2A66-344C-40C7-BD9F-B943519EA5EA}" type="presParOf" srcId="{A8D6843D-0AEB-4243-9B71-A5716FC41605}" destId="{5619C4C8-D57A-4E10-9C50-CEB88CA7A1BB}" srcOrd="6" destOrd="0" presId="urn:microsoft.com/office/officeart/2018/5/layout/IconLeafLabelList"/>
    <dgm:cxn modelId="{4394D733-5B03-4ECE-9067-3630A78FF7E8}" type="presParOf" srcId="{5619C4C8-D57A-4E10-9C50-CEB88CA7A1BB}" destId="{DDBDA332-147D-4D6A-AC73-354C2FD1C061}" srcOrd="0" destOrd="0" presId="urn:microsoft.com/office/officeart/2018/5/layout/IconLeafLabelList"/>
    <dgm:cxn modelId="{C5185A80-2002-4A45-8D89-EE426215D333}" type="presParOf" srcId="{5619C4C8-D57A-4E10-9C50-CEB88CA7A1BB}" destId="{1DABDA97-6974-4B02-8A12-D55C7DCFA112}" srcOrd="1" destOrd="0" presId="urn:microsoft.com/office/officeart/2018/5/layout/IconLeafLabelList"/>
    <dgm:cxn modelId="{EE1010C7-0FE2-4447-BFE2-7ECA7BDFA618}" type="presParOf" srcId="{5619C4C8-D57A-4E10-9C50-CEB88CA7A1BB}" destId="{35CA60D3-4779-44A5-9EDE-6E580E23E37D}" srcOrd="2" destOrd="0" presId="urn:microsoft.com/office/officeart/2018/5/layout/IconLeafLabelList"/>
    <dgm:cxn modelId="{37ED6773-427D-45FE-9951-12A847A29963}" type="presParOf" srcId="{5619C4C8-D57A-4E10-9C50-CEB88CA7A1BB}" destId="{7217ADB0-7414-4D22-8F92-2BA55EDCDE82}"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F76EB7-27E6-477B-B7FD-C4F9A2CDB0E8}"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CB01CC9-DAE3-4BE4-AF7C-A396B3453FC6}">
      <dgm:prSet/>
      <dgm:spPr/>
      <dgm:t>
        <a:bodyPr/>
        <a:lstStyle/>
        <a:p>
          <a:r>
            <a:rPr lang="en-GB"/>
            <a:t>Touchpoints are far wider that the remit of the financial adviser</a:t>
          </a:r>
          <a:endParaRPr lang="en-US"/>
        </a:p>
      </dgm:t>
    </dgm:pt>
    <dgm:pt modelId="{092A4549-2916-4DF1-89B2-41BC6F50966B}" type="parTrans" cxnId="{154F1A52-5F73-4136-A690-8CC7B2F39085}">
      <dgm:prSet/>
      <dgm:spPr/>
      <dgm:t>
        <a:bodyPr/>
        <a:lstStyle/>
        <a:p>
          <a:endParaRPr lang="en-US"/>
        </a:p>
      </dgm:t>
    </dgm:pt>
    <dgm:pt modelId="{8EF4E512-3713-4A4F-A823-C55C3D3436EB}" type="sibTrans" cxnId="{154F1A52-5F73-4136-A690-8CC7B2F39085}">
      <dgm:prSet/>
      <dgm:spPr/>
      <dgm:t>
        <a:bodyPr/>
        <a:lstStyle/>
        <a:p>
          <a:endParaRPr lang="en-US"/>
        </a:p>
      </dgm:t>
    </dgm:pt>
    <dgm:pt modelId="{209C8DE3-60C1-4026-93BA-6E3DD933E4EB}">
      <dgm:prSet/>
      <dgm:spPr/>
      <dgm:t>
        <a:bodyPr/>
        <a:lstStyle/>
        <a:p>
          <a:r>
            <a:rPr lang="en-GB"/>
            <a:t>To be successful you will need to consider all appropriate touchpoints</a:t>
          </a:r>
          <a:endParaRPr lang="en-US"/>
        </a:p>
      </dgm:t>
    </dgm:pt>
    <dgm:pt modelId="{8496E629-DEF5-404F-8093-669AE50534C0}" type="parTrans" cxnId="{4AA7F66D-8545-400E-8AD2-E244B8205619}">
      <dgm:prSet/>
      <dgm:spPr/>
      <dgm:t>
        <a:bodyPr/>
        <a:lstStyle/>
        <a:p>
          <a:endParaRPr lang="en-US"/>
        </a:p>
      </dgm:t>
    </dgm:pt>
    <dgm:pt modelId="{A13CB173-ECD9-4614-A1B3-34E2EB67FAA6}" type="sibTrans" cxnId="{4AA7F66D-8545-400E-8AD2-E244B8205619}">
      <dgm:prSet/>
      <dgm:spPr/>
      <dgm:t>
        <a:bodyPr/>
        <a:lstStyle/>
        <a:p>
          <a:endParaRPr lang="en-US"/>
        </a:p>
      </dgm:t>
    </dgm:pt>
    <dgm:pt modelId="{5EEEDA51-82EA-4B4C-8DAB-46EC0112DB26}">
      <dgm:prSet/>
      <dgm:spPr/>
      <dgm:t>
        <a:bodyPr/>
        <a:lstStyle/>
        <a:p>
          <a:r>
            <a:rPr lang="en-GB"/>
            <a:t>SYSC 3.1.9 may come into play</a:t>
          </a:r>
          <a:endParaRPr lang="en-US"/>
        </a:p>
      </dgm:t>
    </dgm:pt>
    <dgm:pt modelId="{5A17BB84-2691-43AF-A449-6CD936E40DFD}" type="parTrans" cxnId="{329A0895-00FF-4EAA-992A-63120FC64BD3}">
      <dgm:prSet/>
      <dgm:spPr/>
      <dgm:t>
        <a:bodyPr/>
        <a:lstStyle/>
        <a:p>
          <a:endParaRPr lang="en-US"/>
        </a:p>
      </dgm:t>
    </dgm:pt>
    <dgm:pt modelId="{DB4960D4-5CF5-4391-8540-7199294327D5}" type="sibTrans" cxnId="{329A0895-00FF-4EAA-992A-63120FC64BD3}">
      <dgm:prSet/>
      <dgm:spPr/>
      <dgm:t>
        <a:bodyPr/>
        <a:lstStyle/>
        <a:p>
          <a:endParaRPr lang="en-US"/>
        </a:p>
      </dgm:t>
    </dgm:pt>
    <dgm:pt modelId="{4EDB9D20-E377-4C6E-AB9D-A4D187EBE0B2}" type="pres">
      <dgm:prSet presAssocID="{72F76EB7-27E6-477B-B7FD-C4F9A2CDB0E8}" presName="linear" presStyleCnt="0">
        <dgm:presLayoutVars>
          <dgm:animLvl val="lvl"/>
          <dgm:resizeHandles val="exact"/>
        </dgm:presLayoutVars>
      </dgm:prSet>
      <dgm:spPr/>
    </dgm:pt>
    <dgm:pt modelId="{61C5F019-DC39-4CFD-BB5D-C64290D775A7}" type="pres">
      <dgm:prSet presAssocID="{9CB01CC9-DAE3-4BE4-AF7C-A396B3453FC6}" presName="parentText" presStyleLbl="node1" presStyleIdx="0" presStyleCnt="3">
        <dgm:presLayoutVars>
          <dgm:chMax val="0"/>
          <dgm:bulletEnabled val="1"/>
        </dgm:presLayoutVars>
      </dgm:prSet>
      <dgm:spPr/>
    </dgm:pt>
    <dgm:pt modelId="{DE7FACF6-3814-4654-A5EE-D6C2FB37DE21}" type="pres">
      <dgm:prSet presAssocID="{8EF4E512-3713-4A4F-A823-C55C3D3436EB}" presName="spacer" presStyleCnt="0"/>
      <dgm:spPr/>
    </dgm:pt>
    <dgm:pt modelId="{86BEC1D7-4B7F-482A-802F-AE80649DC2A4}" type="pres">
      <dgm:prSet presAssocID="{209C8DE3-60C1-4026-93BA-6E3DD933E4EB}" presName="parentText" presStyleLbl="node1" presStyleIdx="1" presStyleCnt="3">
        <dgm:presLayoutVars>
          <dgm:chMax val="0"/>
          <dgm:bulletEnabled val="1"/>
        </dgm:presLayoutVars>
      </dgm:prSet>
      <dgm:spPr/>
    </dgm:pt>
    <dgm:pt modelId="{418AC9AD-B5BB-4D2E-83EC-D4A9B28B063C}" type="pres">
      <dgm:prSet presAssocID="{A13CB173-ECD9-4614-A1B3-34E2EB67FAA6}" presName="spacer" presStyleCnt="0"/>
      <dgm:spPr/>
    </dgm:pt>
    <dgm:pt modelId="{769BF4B0-F90E-4711-A587-009A2693F989}" type="pres">
      <dgm:prSet presAssocID="{5EEEDA51-82EA-4B4C-8DAB-46EC0112DB26}" presName="parentText" presStyleLbl="node1" presStyleIdx="2" presStyleCnt="3">
        <dgm:presLayoutVars>
          <dgm:chMax val="0"/>
          <dgm:bulletEnabled val="1"/>
        </dgm:presLayoutVars>
      </dgm:prSet>
      <dgm:spPr/>
    </dgm:pt>
  </dgm:ptLst>
  <dgm:cxnLst>
    <dgm:cxn modelId="{FF918B04-19E2-4430-8F2F-F04F99D79A84}" type="presOf" srcId="{209C8DE3-60C1-4026-93BA-6E3DD933E4EB}" destId="{86BEC1D7-4B7F-482A-802F-AE80649DC2A4}" srcOrd="0" destOrd="0" presId="urn:microsoft.com/office/officeart/2005/8/layout/vList2"/>
    <dgm:cxn modelId="{98016739-F394-4150-8BA9-0BD69F0F7D87}" type="presOf" srcId="{9CB01CC9-DAE3-4BE4-AF7C-A396B3453FC6}" destId="{61C5F019-DC39-4CFD-BB5D-C64290D775A7}" srcOrd="0" destOrd="0" presId="urn:microsoft.com/office/officeart/2005/8/layout/vList2"/>
    <dgm:cxn modelId="{14C3E55E-7BAC-4F82-A885-4AF441990D50}" type="presOf" srcId="{72F76EB7-27E6-477B-B7FD-C4F9A2CDB0E8}" destId="{4EDB9D20-E377-4C6E-AB9D-A4D187EBE0B2}" srcOrd="0" destOrd="0" presId="urn:microsoft.com/office/officeart/2005/8/layout/vList2"/>
    <dgm:cxn modelId="{4AA7F66D-8545-400E-8AD2-E244B8205619}" srcId="{72F76EB7-27E6-477B-B7FD-C4F9A2CDB0E8}" destId="{209C8DE3-60C1-4026-93BA-6E3DD933E4EB}" srcOrd="1" destOrd="0" parTransId="{8496E629-DEF5-404F-8093-669AE50534C0}" sibTransId="{A13CB173-ECD9-4614-A1B3-34E2EB67FAA6}"/>
    <dgm:cxn modelId="{154F1A52-5F73-4136-A690-8CC7B2F39085}" srcId="{72F76EB7-27E6-477B-B7FD-C4F9A2CDB0E8}" destId="{9CB01CC9-DAE3-4BE4-AF7C-A396B3453FC6}" srcOrd="0" destOrd="0" parTransId="{092A4549-2916-4DF1-89B2-41BC6F50966B}" sibTransId="{8EF4E512-3713-4A4F-A823-C55C3D3436EB}"/>
    <dgm:cxn modelId="{329A0895-00FF-4EAA-992A-63120FC64BD3}" srcId="{72F76EB7-27E6-477B-B7FD-C4F9A2CDB0E8}" destId="{5EEEDA51-82EA-4B4C-8DAB-46EC0112DB26}" srcOrd="2" destOrd="0" parTransId="{5A17BB84-2691-43AF-A449-6CD936E40DFD}" sibTransId="{DB4960D4-5CF5-4391-8540-7199294327D5}"/>
    <dgm:cxn modelId="{C58BADEE-43F2-4D5C-ABD0-70228C0F21C6}" type="presOf" srcId="{5EEEDA51-82EA-4B4C-8DAB-46EC0112DB26}" destId="{769BF4B0-F90E-4711-A587-009A2693F989}" srcOrd="0" destOrd="0" presId="urn:microsoft.com/office/officeart/2005/8/layout/vList2"/>
    <dgm:cxn modelId="{5EA84E64-99AC-42AB-A85E-A0CB29E353C2}" type="presParOf" srcId="{4EDB9D20-E377-4C6E-AB9D-A4D187EBE0B2}" destId="{61C5F019-DC39-4CFD-BB5D-C64290D775A7}" srcOrd="0" destOrd="0" presId="urn:microsoft.com/office/officeart/2005/8/layout/vList2"/>
    <dgm:cxn modelId="{57B4BF03-6909-4F43-BA94-1D92ACA0ECB7}" type="presParOf" srcId="{4EDB9D20-E377-4C6E-AB9D-A4D187EBE0B2}" destId="{DE7FACF6-3814-4654-A5EE-D6C2FB37DE21}" srcOrd="1" destOrd="0" presId="urn:microsoft.com/office/officeart/2005/8/layout/vList2"/>
    <dgm:cxn modelId="{5AE1B984-793F-4D06-AF24-2E5701F2AE91}" type="presParOf" srcId="{4EDB9D20-E377-4C6E-AB9D-A4D187EBE0B2}" destId="{86BEC1D7-4B7F-482A-802F-AE80649DC2A4}" srcOrd="2" destOrd="0" presId="urn:microsoft.com/office/officeart/2005/8/layout/vList2"/>
    <dgm:cxn modelId="{6F790460-2692-40BD-81A3-A0DB4233184F}" type="presParOf" srcId="{4EDB9D20-E377-4C6E-AB9D-A4D187EBE0B2}" destId="{418AC9AD-B5BB-4D2E-83EC-D4A9B28B063C}" srcOrd="3" destOrd="0" presId="urn:microsoft.com/office/officeart/2005/8/layout/vList2"/>
    <dgm:cxn modelId="{8E82F622-DD34-4509-9E2F-E944AFC9F92B}" type="presParOf" srcId="{4EDB9D20-E377-4C6E-AB9D-A4D187EBE0B2}" destId="{769BF4B0-F90E-4711-A587-009A2693F98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12F936-9AE4-412D-9265-58060EEC4F0F}"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US"/>
        </a:p>
      </dgm:t>
    </dgm:pt>
    <dgm:pt modelId="{F6D72EE1-3807-4C9A-9F5F-53A050459E47}">
      <dgm:prSet/>
      <dgm:spPr/>
      <dgm:t>
        <a:bodyPr/>
        <a:lstStyle/>
        <a:p>
          <a:r>
            <a:rPr lang="en-GB" dirty="0"/>
            <a:t>Establish what the board report should look like</a:t>
          </a:r>
        </a:p>
        <a:p>
          <a:r>
            <a:rPr lang="en-GB" dirty="0"/>
            <a:t>Look at the champion’s challenges</a:t>
          </a:r>
          <a:endParaRPr lang="en-US" dirty="0"/>
        </a:p>
      </dgm:t>
    </dgm:pt>
    <dgm:pt modelId="{68FF4828-B6C3-441D-AFEA-B329971F3CF0}" type="parTrans" cxnId="{BE822261-FAC7-4182-BF50-6ABD498F830C}">
      <dgm:prSet/>
      <dgm:spPr/>
      <dgm:t>
        <a:bodyPr/>
        <a:lstStyle/>
        <a:p>
          <a:endParaRPr lang="en-US"/>
        </a:p>
      </dgm:t>
    </dgm:pt>
    <dgm:pt modelId="{38F82317-419F-4A05-A10F-627E317EA6BE}" type="sibTrans" cxnId="{BE822261-FAC7-4182-BF50-6ABD498F830C}">
      <dgm:prSet phldrT="01" phldr="0"/>
      <dgm:spPr/>
      <dgm:t>
        <a:bodyPr/>
        <a:lstStyle/>
        <a:p>
          <a:r>
            <a:rPr lang="en-US"/>
            <a:t>01</a:t>
          </a:r>
        </a:p>
      </dgm:t>
    </dgm:pt>
    <dgm:pt modelId="{13195305-DD5B-4D46-86E0-04645CD57257}">
      <dgm:prSet/>
      <dgm:spPr/>
      <dgm:t>
        <a:bodyPr/>
        <a:lstStyle/>
        <a:p>
          <a:r>
            <a:rPr lang="en-GB"/>
            <a:t>Work out where the information feeds will come from</a:t>
          </a:r>
          <a:endParaRPr lang="en-US"/>
        </a:p>
      </dgm:t>
    </dgm:pt>
    <dgm:pt modelId="{50FE02A9-111C-4EBA-A271-5FF73AC4EEE0}" type="parTrans" cxnId="{84E4CDCF-3780-4805-B34C-330FAC4AFB40}">
      <dgm:prSet/>
      <dgm:spPr/>
      <dgm:t>
        <a:bodyPr/>
        <a:lstStyle/>
        <a:p>
          <a:endParaRPr lang="en-US"/>
        </a:p>
      </dgm:t>
    </dgm:pt>
    <dgm:pt modelId="{7635E030-C9D4-46A6-A61C-F41711D765A9}" type="sibTrans" cxnId="{84E4CDCF-3780-4805-B34C-330FAC4AFB40}">
      <dgm:prSet phldrT="02" phldr="0"/>
      <dgm:spPr/>
      <dgm:t>
        <a:bodyPr/>
        <a:lstStyle/>
        <a:p>
          <a:r>
            <a:rPr lang="en-US"/>
            <a:t>02</a:t>
          </a:r>
        </a:p>
      </dgm:t>
    </dgm:pt>
    <dgm:pt modelId="{2E3F7608-EBF1-482E-A1CA-CBA34707EEB9}">
      <dgm:prSet/>
      <dgm:spPr/>
      <dgm:t>
        <a:bodyPr/>
        <a:lstStyle/>
        <a:p>
          <a:r>
            <a:rPr lang="en-GB"/>
            <a:t>Identify where you already can populate the reports and the actions that need to be taken to gather information to fill gaps</a:t>
          </a:r>
          <a:endParaRPr lang="en-US"/>
        </a:p>
      </dgm:t>
    </dgm:pt>
    <dgm:pt modelId="{941F719C-55E4-4F28-852F-D18AB4FB6138}" type="parTrans" cxnId="{0E060307-79D8-4E66-8961-3B994DE09114}">
      <dgm:prSet/>
      <dgm:spPr/>
      <dgm:t>
        <a:bodyPr/>
        <a:lstStyle/>
        <a:p>
          <a:endParaRPr lang="en-US"/>
        </a:p>
      </dgm:t>
    </dgm:pt>
    <dgm:pt modelId="{4B8AD446-BBD8-4113-B0FC-F64188C6E0EA}" type="sibTrans" cxnId="{0E060307-79D8-4E66-8961-3B994DE09114}">
      <dgm:prSet phldrT="03" phldr="0"/>
      <dgm:spPr/>
      <dgm:t>
        <a:bodyPr/>
        <a:lstStyle/>
        <a:p>
          <a:r>
            <a:rPr lang="en-US"/>
            <a:t>03</a:t>
          </a:r>
        </a:p>
      </dgm:t>
    </dgm:pt>
    <dgm:pt modelId="{112A867C-E177-48B0-8872-B74A5CCD18F9}">
      <dgm:prSet/>
      <dgm:spPr/>
      <dgm:t>
        <a:bodyPr/>
        <a:lstStyle/>
        <a:p>
          <a:r>
            <a:rPr lang="en-GB"/>
            <a:t>Make changes to your T&amp;C schemes as required </a:t>
          </a:r>
          <a:endParaRPr lang="en-US"/>
        </a:p>
      </dgm:t>
    </dgm:pt>
    <dgm:pt modelId="{F1583BE2-37CE-4CB9-B1C8-9E19BC52F507}" type="parTrans" cxnId="{144432B3-4EBB-40C4-A71A-5572A913600C}">
      <dgm:prSet/>
      <dgm:spPr/>
      <dgm:t>
        <a:bodyPr/>
        <a:lstStyle/>
        <a:p>
          <a:endParaRPr lang="en-US"/>
        </a:p>
      </dgm:t>
    </dgm:pt>
    <dgm:pt modelId="{DB2A7D67-F3D3-4439-99EC-9F0BE2F69101}" type="sibTrans" cxnId="{144432B3-4EBB-40C4-A71A-5572A913600C}">
      <dgm:prSet phldrT="04" phldr="0"/>
      <dgm:spPr/>
      <dgm:t>
        <a:bodyPr/>
        <a:lstStyle/>
        <a:p>
          <a:r>
            <a:rPr lang="en-US"/>
            <a:t>04</a:t>
          </a:r>
        </a:p>
      </dgm:t>
    </dgm:pt>
    <dgm:pt modelId="{64871D6A-12E9-4B5F-A6B3-A7913EC81154}" type="pres">
      <dgm:prSet presAssocID="{BB12F936-9AE4-412D-9265-58060EEC4F0F}" presName="Name0" presStyleCnt="0">
        <dgm:presLayoutVars>
          <dgm:animLvl val="lvl"/>
          <dgm:resizeHandles val="exact"/>
        </dgm:presLayoutVars>
      </dgm:prSet>
      <dgm:spPr/>
    </dgm:pt>
    <dgm:pt modelId="{FE6725ED-84C9-4BB2-95E7-C914A04987CF}" type="pres">
      <dgm:prSet presAssocID="{F6D72EE1-3807-4C9A-9F5F-53A050459E47}" presName="compositeNode" presStyleCnt="0">
        <dgm:presLayoutVars>
          <dgm:bulletEnabled val="1"/>
        </dgm:presLayoutVars>
      </dgm:prSet>
      <dgm:spPr/>
    </dgm:pt>
    <dgm:pt modelId="{76002885-8D4C-4EB7-89F3-1A4351172D65}" type="pres">
      <dgm:prSet presAssocID="{F6D72EE1-3807-4C9A-9F5F-53A050459E47}" presName="bgRect" presStyleLbl="alignNode1" presStyleIdx="0" presStyleCnt="4"/>
      <dgm:spPr/>
    </dgm:pt>
    <dgm:pt modelId="{97FAB95B-FC4D-47E5-B5DD-524EA1FD95FE}" type="pres">
      <dgm:prSet presAssocID="{38F82317-419F-4A05-A10F-627E317EA6BE}" presName="sibTransNodeRect" presStyleLbl="alignNode1" presStyleIdx="0" presStyleCnt="4">
        <dgm:presLayoutVars>
          <dgm:chMax val="0"/>
          <dgm:bulletEnabled val="1"/>
        </dgm:presLayoutVars>
      </dgm:prSet>
      <dgm:spPr/>
    </dgm:pt>
    <dgm:pt modelId="{CF69F9CA-A87C-4090-A997-D991DE26828F}" type="pres">
      <dgm:prSet presAssocID="{F6D72EE1-3807-4C9A-9F5F-53A050459E47}" presName="nodeRect" presStyleLbl="alignNode1" presStyleIdx="0" presStyleCnt="4">
        <dgm:presLayoutVars>
          <dgm:bulletEnabled val="1"/>
        </dgm:presLayoutVars>
      </dgm:prSet>
      <dgm:spPr/>
    </dgm:pt>
    <dgm:pt modelId="{835E3DF3-4D6E-483E-94F7-7B56E47EEBBC}" type="pres">
      <dgm:prSet presAssocID="{38F82317-419F-4A05-A10F-627E317EA6BE}" presName="sibTrans" presStyleCnt="0"/>
      <dgm:spPr/>
    </dgm:pt>
    <dgm:pt modelId="{067893C1-8F98-4230-92DC-3371BC41A6FF}" type="pres">
      <dgm:prSet presAssocID="{13195305-DD5B-4D46-86E0-04645CD57257}" presName="compositeNode" presStyleCnt="0">
        <dgm:presLayoutVars>
          <dgm:bulletEnabled val="1"/>
        </dgm:presLayoutVars>
      </dgm:prSet>
      <dgm:spPr/>
    </dgm:pt>
    <dgm:pt modelId="{780E0DBF-526B-4DF8-9F5D-CD07D1847E29}" type="pres">
      <dgm:prSet presAssocID="{13195305-DD5B-4D46-86E0-04645CD57257}" presName="bgRect" presStyleLbl="alignNode1" presStyleIdx="1" presStyleCnt="4"/>
      <dgm:spPr/>
    </dgm:pt>
    <dgm:pt modelId="{7B4177C1-D4E5-46EF-9ED9-30796BD282D3}" type="pres">
      <dgm:prSet presAssocID="{7635E030-C9D4-46A6-A61C-F41711D765A9}" presName="sibTransNodeRect" presStyleLbl="alignNode1" presStyleIdx="1" presStyleCnt="4">
        <dgm:presLayoutVars>
          <dgm:chMax val="0"/>
          <dgm:bulletEnabled val="1"/>
        </dgm:presLayoutVars>
      </dgm:prSet>
      <dgm:spPr/>
    </dgm:pt>
    <dgm:pt modelId="{F9ABE901-D6A4-4C29-BDCE-C4C03DF0F41E}" type="pres">
      <dgm:prSet presAssocID="{13195305-DD5B-4D46-86E0-04645CD57257}" presName="nodeRect" presStyleLbl="alignNode1" presStyleIdx="1" presStyleCnt="4">
        <dgm:presLayoutVars>
          <dgm:bulletEnabled val="1"/>
        </dgm:presLayoutVars>
      </dgm:prSet>
      <dgm:spPr/>
    </dgm:pt>
    <dgm:pt modelId="{762E6019-42A8-4903-B6C9-AC73DDB872BB}" type="pres">
      <dgm:prSet presAssocID="{7635E030-C9D4-46A6-A61C-F41711D765A9}" presName="sibTrans" presStyleCnt="0"/>
      <dgm:spPr/>
    </dgm:pt>
    <dgm:pt modelId="{123300C9-E77F-4338-900A-735F627C3AF0}" type="pres">
      <dgm:prSet presAssocID="{2E3F7608-EBF1-482E-A1CA-CBA34707EEB9}" presName="compositeNode" presStyleCnt="0">
        <dgm:presLayoutVars>
          <dgm:bulletEnabled val="1"/>
        </dgm:presLayoutVars>
      </dgm:prSet>
      <dgm:spPr/>
    </dgm:pt>
    <dgm:pt modelId="{54D6D04B-30D5-4653-964C-6924FBCB662F}" type="pres">
      <dgm:prSet presAssocID="{2E3F7608-EBF1-482E-A1CA-CBA34707EEB9}" presName="bgRect" presStyleLbl="alignNode1" presStyleIdx="2" presStyleCnt="4"/>
      <dgm:spPr/>
    </dgm:pt>
    <dgm:pt modelId="{5BB5A2AA-FB32-4170-A99F-957A9B0DA2C5}" type="pres">
      <dgm:prSet presAssocID="{4B8AD446-BBD8-4113-B0FC-F64188C6E0EA}" presName="sibTransNodeRect" presStyleLbl="alignNode1" presStyleIdx="2" presStyleCnt="4">
        <dgm:presLayoutVars>
          <dgm:chMax val="0"/>
          <dgm:bulletEnabled val="1"/>
        </dgm:presLayoutVars>
      </dgm:prSet>
      <dgm:spPr/>
    </dgm:pt>
    <dgm:pt modelId="{63A92D30-372C-4D68-AFDD-B0B39206CE9D}" type="pres">
      <dgm:prSet presAssocID="{2E3F7608-EBF1-482E-A1CA-CBA34707EEB9}" presName="nodeRect" presStyleLbl="alignNode1" presStyleIdx="2" presStyleCnt="4">
        <dgm:presLayoutVars>
          <dgm:bulletEnabled val="1"/>
        </dgm:presLayoutVars>
      </dgm:prSet>
      <dgm:spPr/>
    </dgm:pt>
    <dgm:pt modelId="{8CAF8188-FC5D-4369-AC0F-EC615EAB37E4}" type="pres">
      <dgm:prSet presAssocID="{4B8AD446-BBD8-4113-B0FC-F64188C6E0EA}" presName="sibTrans" presStyleCnt="0"/>
      <dgm:spPr/>
    </dgm:pt>
    <dgm:pt modelId="{146132BF-32F3-4232-AC89-C7D9170473A6}" type="pres">
      <dgm:prSet presAssocID="{112A867C-E177-48B0-8872-B74A5CCD18F9}" presName="compositeNode" presStyleCnt="0">
        <dgm:presLayoutVars>
          <dgm:bulletEnabled val="1"/>
        </dgm:presLayoutVars>
      </dgm:prSet>
      <dgm:spPr/>
    </dgm:pt>
    <dgm:pt modelId="{82DF6A9B-E484-4A05-BA18-40D12B70D404}" type="pres">
      <dgm:prSet presAssocID="{112A867C-E177-48B0-8872-B74A5CCD18F9}" presName="bgRect" presStyleLbl="alignNode1" presStyleIdx="3" presStyleCnt="4"/>
      <dgm:spPr/>
    </dgm:pt>
    <dgm:pt modelId="{6945F868-C44E-4B96-8C9F-6A27A50B98EA}" type="pres">
      <dgm:prSet presAssocID="{DB2A7D67-F3D3-4439-99EC-9F0BE2F69101}" presName="sibTransNodeRect" presStyleLbl="alignNode1" presStyleIdx="3" presStyleCnt="4">
        <dgm:presLayoutVars>
          <dgm:chMax val="0"/>
          <dgm:bulletEnabled val="1"/>
        </dgm:presLayoutVars>
      </dgm:prSet>
      <dgm:spPr/>
    </dgm:pt>
    <dgm:pt modelId="{31994FBD-22EA-4280-85AF-0AEE5159707A}" type="pres">
      <dgm:prSet presAssocID="{112A867C-E177-48B0-8872-B74A5CCD18F9}" presName="nodeRect" presStyleLbl="alignNode1" presStyleIdx="3" presStyleCnt="4">
        <dgm:presLayoutVars>
          <dgm:bulletEnabled val="1"/>
        </dgm:presLayoutVars>
      </dgm:prSet>
      <dgm:spPr/>
    </dgm:pt>
  </dgm:ptLst>
  <dgm:cxnLst>
    <dgm:cxn modelId="{0E060307-79D8-4E66-8961-3B994DE09114}" srcId="{BB12F936-9AE4-412D-9265-58060EEC4F0F}" destId="{2E3F7608-EBF1-482E-A1CA-CBA34707EEB9}" srcOrd="2" destOrd="0" parTransId="{941F719C-55E4-4F28-852F-D18AB4FB6138}" sibTransId="{4B8AD446-BBD8-4113-B0FC-F64188C6E0EA}"/>
    <dgm:cxn modelId="{8342191C-A880-4399-AF31-57C345FFC5E7}" type="presOf" srcId="{F6D72EE1-3807-4C9A-9F5F-53A050459E47}" destId="{CF69F9CA-A87C-4090-A997-D991DE26828F}" srcOrd="1" destOrd="0" presId="urn:microsoft.com/office/officeart/2016/7/layout/LinearBlockProcessNumbered"/>
    <dgm:cxn modelId="{2F4A1E29-6A26-4ABE-8FB4-91C0FA91FC2D}" type="presOf" srcId="{38F82317-419F-4A05-A10F-627E317EA6BE}" destId="{97FAB95B-FC4D-47E5-B5DD-524EA1FD95FE}" srcOrd="0" destOrd="0" presId="urn:microsoft.com/office/officeart/2016/7/layout/LinearBlockProcessNumbered"/>
    <dgm:cxn modelId="{5B83E331-0731-410B-A9A6-1603FB3BB040}" type="presOf" srcId="{112A867C-E177-48B0-8872-B74A5CCD18F9}" destId="{31994FBD-22EA-4280-85AF-0AEE5159707A}" srcOrd="1" destOrd="0" presId="urn:microsoft.com/office/officeart/2016/7/layout/LinearBlockProcessNumbered"/>
    <dgm:cxn modelId="{BE822261-FAC7-4182-BF50-6ABD498F830C}" srcId="{BB12F936-9AE4-412D-9265-58060EEC4F0F}" destId="{F6D72EE1-3807-4C9A-9F5F-53A050459E47}" srcOrd="0" destOrd="0" parTransId="{68FF4828-B6C3-441D-AFEA-B329971F3CF0}" sibTransId="{38F82317-419F-4A05-A10F-627E317EA6BE}"/>
    <dgm:cxn modelId="{5D6BA350-E0BB-40F9-B480-C7C70F102E76}" type="presOf" srcId="{DB2A7D67-F3D3-4439-99EC-9F0BE2F69101}" destId="{6945F868-C44E-4B96-8C9F-6A27A50B98EA}" srcOrd="0" destOrd="0" presId="urn:microsoft.com/office/officeart/2016/7/layout/LinearBlockProcessNumbered"/>
    <dgm:cxn modelId="{08582383-162E-445C-9C23-E70BBB72DBB8}" type="presOf" srcId="{13195305-DD5B-4D46-86E0-04645CD57257}" destId="{F9ABE901-D6A4-4C29-BDCE-C4C03DF0F41E}" srcOrd="1" destOrd="0" presId="urn:microsoft.com/office/officeart/2016/7/layout/LinearBlockProcessNumbered"/>
    <dgm:cxn modelId="{8468B285-4BF0-490E-8236-56BB0DEE6746}" type="presOf" srcId="{F6D72EE1-3807-4C9A-9F5F-53A050459E47}" destId="{76002885-8D4C-4EB7-89F3-1A4351172D65}" srcOrd="0" destOrd="0" presId="urn:microsoft.com/office/officeart/2016/7/layout/LinearBlockProcessNumbered"/>
    <dgm:cxn modelId="{47B4C4A0-DE27-43CC-867B-8ED00C1E894A}" type="presOf" srcId="{7635E030-C9D4-46A6-A61C-F41711D765A9}" destId="{7B4177C1-D4E5-46EF-9ED9-30796BD282D3}" srcOrd="0" destOrd="0" presId="urn:microsoft.com/office/officeart/2016/7/layout/LinearBlockProcessNumbered"/>
    <dgm:cxn modelId="{01B8F4A7-A549-48AC-A375-93F9FB2869F3}" type="presOf" srcId="{2E3F7608-EBF1-482E-A1CA-CBA34707EEB9}" destId="{54D6D04B-30D5-4653-964C-6924FBCB662F}" srcOrd="0" destOrd="0" presId="urn:microsoft.com/office/officeart/2016/7/layout/LinearBlockProcessNumbered"/>
    <dgm:cxn modelId="{144432B3-4EBB-40C4-A71A-5572A913600C}" srcId="{BB12F936-9AE4-412D-9265-58060EEC4F0F}" destId="{112A867C-E177-48B0-8872-B74A5CCD18F9}" srcOrd="3" destOrd="0" parTransId="{F1583BE2-37CE-4CB9-B1C8-9E19BC52F507}" sibTransId="{DB2A7D67-F3D3-4439-99EC-9F0BE2F69101}"/>
    <dgm:cxn modelId="{031CBECF-3769-4F7A-83DA-20BD8CEB89D9}" type="presOf" srcId="{112A867C-E177-48B0-8872-B74A5CCD18F9}" destId="{82DF6A9B-E484-4A05-BA18-40D12B70D404}" srcOrd="0" destOrd="0" presId="urn:microsoft.com/office/officeart/2016/7/layout/LinearBlockProcessNumbered"/>
    <dgm:cxn modelId="{84E4CDCF-3780-4805-B34C-330FAC4AFB40}" srcId="{BB12F936-9AE4-412D-9265-58060EEC4F0F}" destId="{13195305-DD5B-4D46-86E0-04645CD57257}" srcOrd="1" destOrd="0" parTransId="{50FE02A9-111C-4EBA-A271-5FF73AC4EEE0}" sibTransId="{7635E030-C9D4-46A6-A61C-F41711D765A9}"/>
    <dgm:cxn modelId="{FD7E0ED1-E2C5-45A6-A110-3D0EC6EB57EE}" type="presOf" srcId="{BB12F936-9AE4-412D-9265-58060EEC4F0F}" destId="{64871D6A-12E9-4B5F-A6B3-A7913EC81154}" srcOrd="0" destOrd="0" presId="urn:microsoft.com/office/officeart/2016/7/layout/LinearBlockProcessNumbered"/>
    <dgm:cxn modelId="{2C528FDC-B6B4-40F1-BF2E-D485EAD9F384}" type="presOf" srcId="{13195305-DD5B-4D46-86E0-04645CD57257}" destId="{780E0DBF-526B-4DF8-9F5D-CD07D1847E29}" srcOrd="0" destOrd="0" presId="urn:microsoft.com/office/officeart/2016/7/layout/LinearBlockProcessNumbered"/>
    <dgm:cxn modelId="{A2EB8DE5-91A9-4272-870E-D97102297429}" type="presOf" srcId="{4B8AD446-BBD8-4113-B0FC-F64188C6E0EA}" destId="{5BB5A2AA-FB32-4170-A99F-957A9B0DA2C5}" srcOrd="0" destOrd="0" presId="urn:microsoft.com/office/officeart/2016/7/layout/LinearBlockProcessNumbered"/>
    <dgm:cxn modelId="{01AB08FB-B2A7-48FD-824E-442620DA3034}" type="presOf" srcId="{2E3F7608-EBF1-482E-A1CA-CBA34707EEB9}" destId="{63A92D30-372C-4D68-AFDD-B0B39206CE9D}" srcOrd="1" destOrd="0" presId="urn:microsoft.com/office/officeart/2016/7/layout/LinearBlockProcessNumbered"/>
    <dgm:cxn modelId="{6B726E7C-A045-4C67-A4E8-F6D97DC5B5F4}" type="presParOf" srcId="{64871D6A-12E9-4B5F-A6B3-A7913EC81154}" destId="{FE6725ED-84C9-4BB2-95E7-C914A04987CF}" srcOrd="0" destOrd="0" presId="urn:microsoft.com/office/officeart/2016/7/layout/LinearBlockProcessNumbered"/>
    <dgm:cxn modelId="{B305DE27-6497-4DCD-A19F-1C529E0CF80A}" type="presParOf" srcId="{FE6725ED-84C9-4BB2-95E7-C914A04987CF}" destId="{76002885-8D4C-4EB7-89F3-1A4351172D65}" srcOrd="0" destOrd="0" presId="urn:microsoft.com/office/officeart/2016/7/layout/LinearBlockProcessNumbered"/>
    <dgm:cxn modelId="{81D17D70-97E7-443A-8198-CF1003635131}" type="presParOf" srcId="{FE6725ED-84C9-4BB2-95E7-C914A04987CF}" destId="{97FAB95B-FC4D-47E5-B5DD-524EA1FD95FE}" srcOrd="1" destOrd="0" presId="urn:microsoft.com/office/officeart/2016/7/layout/LinearBlockProcessNumbered"/>
    <dgm:cxn modelId="{97D00808-DD7D-4F8F-94AA-8CEDA15AA8E8}" type="presParOf" srcId="{FE6725ED-84C9-4BB2-95E7-C914A04987CF}" destId="{CF69F9CA-A87C-4090-A997-D991DE26828F}" srcOrd="2" destOrd="0" presId="urn:microsoft.com/office/officeart/2016/7/layout/LinearBlockProcessNumbered"/>
    <dgm:cxn modelId="{F057AC34-A6F0-4035-8F91-43D113C374CE}" type="presParOf" srcId="{64871D6A-12E9-4B5F-A6B3-A7913EC81154}" destId="{835E3DF3-4D6E-483E-94F7-7B56E47EEBBC}" srcOrd="1" destOrd="0" presId="urn:microsoft.com/office/officeart/2016/7/layout/LinearBlockProcessNumbered"/>
    <dgm:cxn modelId="{CA6AA2CD-03FF-40CC-BCBB-ED6F9727632B}" type="presParOf" srcId="{64871D6A-12E9-4B5F-A6B3-A7913EC81154}" destId="{067893C1-8F98-4230-92DC-3371BC41A6FF}" srcOrd="2" destOrd="0" presId="urn:microsoft.com/office/officeart/2016/7/layout/LinearBlockProcessNumbered"/>
    <dgm:cxn modelId="{1CF31716-E7C3-42F7-B285-B267D34E544B}" type="presParOf" srcId="{067893C1-8F98-4230-92DC-3371BC41A6FF}" destId="{780E0DBF-526B-4DF8-9F5D-CD07D1847E29}" srcOrd="0" destOrd="0" presId="urn:microsoft.com/office/officeart/2016/7/layout/LinearBlockProcessNumbered"/>
    <dgm:cxn modelId="{0454AB1B-0535-4B70-B979-EB17E52F9031}" type="presParOf" srcId="{067893C1-8F98-4230-92DC-3371BC41A6FF}" destId="{7B4177C1-D4E5-46EF-9ED9-30796BD282D3}" srcOrd="1" destOrd="0" presId="urn:microsoft.com/office/officeart/2016/7/layout/LinearBlockProcessNumbered"/>
    <dgm:cxn modelId="{F3221E37-91CA-4CBF-A1FB-1B0380BBBF9C}" type="presParOf" srcId="{067893C1-8F98-4230-92DC-3371BC41A6FF}" destId="{F9ABE901-D6A4-4C29-BDCE-C4C03DF0F41E}" srcOrd="2" destOrd="0" presId="urn:microsoft.com/office/officeart/2016/7/layout/LinearBlockProcessNumbered"/>
    <dgm:cxn modelId="{79FA1FD8-B10A-4BF2-9664-BB4F1538835F}" type="presParOf" srcId="{64871D6A-12E9-4B5F-A6B3-A7913EC81154}" destId="{762E6019-42A8-4903-B6C9-AC73DDB872BB}" srcOrd="3" destOrd="0" presId="urn:microsoft.com/office/officeart/2016/7/layout/LinearBlockProcessNumbered"/>
    <dgm:cxn modelId="{984F9F12-1561-4905-992D-6CF6F78FFF38}" type="presParOf" srcId="{64871D6A-12E9-4B5F-A6B3-A7913EC81154}" destId="{123300C9-E77F-4338-900A-735F627C3AF0}" srcOrd="4" destOrd="0" presId="urn:microsoft.com/office/officeart/2016/7/layout/LinearBlockProcessNumbered"/>
    <dgm:cxn modelId="{6B6439B2-5E00-47EC-B477-99D421141901}" type="presParOf" srcId="{123300C9-E77F-4338-900A-735F627C3AF0}" destId="{54D6D04B-30D5-4653-964C-6924FBCB662F}" srcOrd="0" destOrd="0" presId="urn:microsoft.com/office/officeart/2016/7/layout/LinearBlockProcessNumbered"/>
    <dgm:cxn modelId="{FEBC68F8-1B14-47A1-B9F7-72F2FB7C1BFF}" type="presParOf" srcId="{123300C9-E77F-4338-900A-735F627C3AF0}" destId="{5BB5A2AA-FB32-4170-A99F-957A9B0DA2C5}" srcOrd="1" destOrd="0" presId="urn:microsoft.com/office/officeart/2016/7/layout/LinearBlockProcessNumbered"/>
    <dgm:cxn modelId="{286F4177-1D97-4A8D-ACA6-4F7442BDE6C6}" type="presParOf" srcId="{123300C9-E77F-4338-900A-735F627C3AF0}" destId="{63A92D30-372C-4D68-AFDD-B0B39206CE9D}" srcOrd="2" destOrd="0" presId="urn:microsoft.com/office/officeart/2016/7/layout/LinearBlockProcessNumbered"/>
    <dgm:cxn modelId="{DBFD6985-50F5-4028-AF44-DDD4EAD189D8}" type="presParOf" srcId="{64871D6A-12E9-4B5F-A6B3-A7913EC81154}" destId="{8CAF8188-FC5D-4369-AC0F-EC615EAB37E4}" srcOrd="5" destOrd="0" presId="urn:microsoft.com/office/officeart/2016/7/layout/LinearBlockProcessNumbered"/>
    <dgm:cxn modelId="{3AC2D1A3-8B01-4B33-8A0E-CDDD2FDF8D38}" type="presParOf" srcId="{64871D6A-12E9-4B5F-A6B3-A7913EC81154}" destId="{146132BF-32F3-4232-AC89-C7D9170473A6}" srcOrd="6" destOrd="0" presId="urn:microsoft.com/office/officeart/2016/7/layout/LinearBlockProcessNumbered"/>
    <dgm:cxn modelId="{92FC47BB-1551-4EAF-8A56-3CD08F227481}" type="presParOf" srcId="{146132BF-32F3-4232-AC89-C7D9170473A6}" destId="{82DF6A9B-E484-4A05-BA18-40D12B70D404}" srcOrd="0" destOrd="0" presId="urn:microsoft.com/office/officeart/2016/7/layout/LinearBlockProcessNumbered"/>
    <dgm:cxn modelId="{E6B15548-E8B2-499A-821B-27C28B2A884E}" type="presParOf" srcId="{146132BF-32F3-4232-AC89-C7D9170473A6}" destId="{6945F868-C44E-4B96-8C9F-6A27A50B98EA}" srcOrd="1" destOrd="0" presId="urn:microsoft.com/office/officeart/2016/7/layout/LinearBlockProcessNumbered"/>
    <dgm:cxn modelId="{11517755-71CA-43C2-AA71-19AB1278E2FD}" type="presParOf" srcId="{146132BF-32F3-4232-AC89-C7D9170473A6}" destId="{31994FBD-22EA-4280-85AF-0AEE5159707A}"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5FFF3F8-386D-49CC-8C4E-E174444DB20E}"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AA4CC865-5150-434A-BBAA-3B0A267AA820}">
      <dgm:prSet/>
      <dgm:spPr/>
      <dgm:t>
        <a:bodyPr/>
        <a:lstStyle/>
        <a:p>
          <a:r>
            <a:rPr lang="en-GB"/>
            <a:t>The structure and content of your T&amp;C Procedures</a:t>
          </a:r>
          <a:endParaRPr lang="en-US"/>
        </a:p>
      </dgm:t>
    </dgm:pt>
    <dgm:pt modelId="{0978CFBC-C23C-4B6F-A1B9-85BBC6C0F348}" type="parTrans" cxnId="{602170E7-7907-4109-AF4F-3722CBC36FE2}">
      <dgm:prSet/>
      <dgm:spPr/>
      <dgm:t>
        <a:bodyPr/>
        <a:lstStyle/>
        <a:p>
          <a:endParaRPr lang="en-US"/>
        </a:p>
      </dgm:t>
    </dgm:pt>
    <dgm:pt modelId="{9BBF0B72-8F84-4AC5-9F00-1EAC94288816}" type="sibTrans" cxnId="{602170E7-7907-4109-AF4F-3722CBC36FE2}">
      <dgm:prSet/>
      <dgm:spPr/>
      <dgm:t>
        <a:bodyPr/>
        <a:lstStyle/>
        <a:p>
          <a:endParaRPr lang="en-US"/>
        </a:p>
      </dgm:t>
    </dgm:pt>
    <dgm:pt modelId="{4A2B5273-0138-4ADF-9BDB-AB9B789E4247}">
      <dgm:prSet/>
      <dgm:spPr/>
      <dgm:t>
        <a:bodyPr/>
        <a:lstStyle/>
        <a:p>
          <a:r>
            <a:rPr lang="en-GB"/>
            <a:t>The training needed for new starts</a:t>
          </a:r>
          <a:endParaRPr lang="en-US"/>
        </a:p>
      </dgm:t>
    </dgm:pt>
    <dgm:pt modelId="{EAA04BDB-9DEA-4808-B573-A50CF54E0E16}" type="parTrans" cxnId="{A0CAC83D-9309-45E1-A40A-D4F0748D210C}">
      <dgm:prSet/>
      <dgm:spPr/>
      <dgm:t>
        <a:bodyPr/>
        <a:lstStyle/>
        <a:p>
          <a:endParaRPr lang="en-US"/>
        </a:p>
      </dgm:t>
    </dgm:pt>
    <dgm:pt modelId="{D3CD5265-A322-4C41-A5AA-6D24E071D716}" type="sibTrans" cxnId="{A0CAC83D-9309-45E1-A40A-D4F0748D210C}">
      <dgm:prSet/>
      <dgm:spPr/>
      <dgm:t>
        <a:bodyPr/>
        <a:lstStyle/>
        <a:p>
          <a:endParaRPr lang="en-US"/>
        </a:p>
      </dgm:t>
    </dgm:pt>
    <dgm:pt modelId="{2FD4C6D8-9E85-4D5E-A9B8-BD227E2B3D38}">
      <dgm:prSet/>
      <dgm:spPr/>
      <dgm:t>
        <a:bodyPr/>
        <a:lstStyle/>
        <a:p>
          <a:r>
            <a:rPr lang="en-GB"/>
            <a:t>The way your advisers and support staff interact with customers</a:t>
          </a:r>
          <a:endParaRPr lang="en-US"/>
        </a:p>
      </dgm:t>
    </dgm:pt>
    <dgm:pt modelId="{5434E9E0-20DE-4C50-90BE-CBF3E4300A47}" type="parTrans" cxnId="{BBBF95A4-08D7-43C9-B920-562AF70B515A}">
      <dgm:prSet/>
      <dgm:spPr/>
      <dgm:t>
        <a:bodyPr/>
        <a:lstStyle/>
        <a:p>
          <a:endParaRPr lang="en-US"/>
        </a:p>
      </dgm:t>
    </dgm:pt>
    <dgm:pt modelId="{A847E9DE-3B1A-4BF2-9217-8F0BD9CA8296}" type="sibTrans" cxnId="{BBBF95A4-08D7-43C9-B920-562AF70B515A}">
      <dgm:prSet/>
      <dgm:spPr/>
      <dgm:t>
        <a:bodyPr/>
        <a:lstStyle/>
        <a:p>
          <a:endParaRPr lang="en-US"/>
        </a:p>
      </dgm:t>
    </dgm:pt>
    <dgm:pt modelId="{9783255D-50D2-4B9D-973F-EB8639FF7816}">
      <dgm:prSet/>
      <dgm:spPr/>
      <dgm:t>
        <a:bodyPr/>
        <a:lstStyle/>
        <a:p>
          <a:r>
            <a:rPr lang="en-GB"/>
            <a:t>The standards you use to determine competence</a:t>
          </a:r>
          <a:endParaRPr lang="en-US"/>
        </a:p>
      </dgm:t>
    </dgm:pt>
    <dgm:pt modelId="{E815244C-9CA4-477F-BE76-C2358F24F0CF}" type="parTrans" cxnId="{CB34515F-2222-415A-9709-0E16E4B62C08}">
      <dgm:prSet/>
      <dgm:spPr/>
      <dgm:t>
        <a:bodyPr/>
        <a:lstStyle/>
        <a:p>
          <a:endParaRPr lang="en-US"/>
        </a:p>
      </dgm:t>
    </dgm:pt>
    <dgm:pt modelId="{93A459CC-3D57-4A94-A26C-E823B553BA21}" type="sibTrans" cxnId="{CB34515F-2222-415A-9709-0E16E4B62C08}">
      <dgm:prSet/>
      <dgm:spPr/>
      <dgm:t>
        <a:bodyPr/>
        <a:lstStyle/>
        <a:p>
          <a:endParaRPr lang="en-US"/>
        </a:p>
      </dgm:t>
    </dgm:pt>
    <dgm:pt modelId="{D7EE4FF8-B91B-496C-BFF7-0FDBBCAD2F60}">
      <dgm:prSet/>
      <dgm:spPr/>
      <dgm:t>
        <a:bodyPr/>
        <a:lstStyle/>
        <a:p>
          <a:r>
            <a:rPr lang="en-GB"/>
            <a:t>How your T&amp;C MI contributes to the effective governance of the new consumer duty</a:t>
          </a:r>
          <a:endParaRPr lang="en-US"/>
        </a:p>
      </dgm:t>
    </dgm:pt>
    <dgm:pt modelId="{48CE377E-A229-426E-ABFA-E87BD5C4F950}" type="parTrans" cxnId="{CDA65611-207D-49DA-8971-865BA8726042}">
      <dgm:prSet/>
      <dgm:spPr/>
      <dgm:t>
        <a:bodyPr/>
        <a:lstStyle/>
        <a:p>
          <a:endParaRPr lang="en-US"/>
        </a:p>
      </dgm:t>
    </dgm:pt>
    <dgm:pt modelId="{4B8F9F35-8C4A-4B4C-8D08-A9FDED3C785D}" type="sibTrans" cxnId="{CDA65611-207D-49DA-8971-865BA8726042}">
      <dgm:prSet/>
      <dgm:spPr/>
      <dgm:t>
        <a:bodyPr/>
        <a:lstStyle/>
        <a:p>
          <a:endParaRPr lang="en-US"/>
        </a:p>
      </dgm:t>
    </dgm:pt>
    <dgm:pt modelId="{F65E6692-E1D9-4A15-BCAE-F8822429C0CE}">
      <dgm:prSet/>
      <dgm:spPr/>
      <dgm:t>
        <a:bodyPr/>
        <a:lstStyle/>
        <a:p>
          <a:r>
            <a:rPr lang="en-GB"/>
            <a:t>Whether you need to introduce T&amp;C approaches to all affected business areas</a:t>
          </a:r>
          <a:endParaRPr lang="en-US"/>
        </a:p>
      </dgm:t>
    </dgm:pt>
    <dgm:pt modelId="{76F0FEBC-ADE8-4A90-8FF5-9504A4C1E09C}" type="parTrans" cxnId="{AE7D7A50-A78B-4B3C-93B9-BDB115977272}">
      <dgm:prSet/>
      <dgm:spPr/>
      <dgm:t>
        <a:bodyPr/>
        <a:lstStyle/>
        <a:p>
          <a:endParaRPr lang="en-US"/>
        </a:p>
      </dgm:t>
    </dgm:pt>
    <dgm:pt modelId="{4A4F433B-A3B7-435B-A7E6-420E5791A92B}" type="sibTrans" cxnId="{AE7D7A50-A78B-4B3C-93B9-BDB115977272}">
      <dgm:prSet/>
      <dgm:spPr/>
      <dgm:t>
        <a:bodyPr/>
        <a:lstStyle/>
        <a:p>
          <a:endParaRPr lang="en-US"/>
        </a:p>
      </dgm:t>
    </dgm:pt>
    <dgm:pt modelId="{BD55DC19-5055-4481-B5CE-8893B96CA812}" type="pres">
      <dgm:prSet presAssocID="{A5FFF3F8-386D-49CC-8C4E-E174444DB20E}" presName="diagram" presStyleCnt="0">
        <dgm:presLayoutVars>
          <dgm:dir/>
          <dgm:resizeHandles val="exact"/>
        </dgm:presLayoutVars>
      </dgm:prSet>
      <dgm:spPr/>
    </dgm:pt>
    <dgm:pt modelId="{0ADF8CB1-F3F8-419D-A6F2-5D39253D2337}" type="pres">
      <dgm:prSet presAssocID="{AA4CC865-5150-434A-BBAA-3B0A267AA820}" presName="node" presStyleLbl="node1" presStyleIdx="0" presStyleCnt="6">
        <dgm:presLayoutVars>
          <dgm:bulletEnabled val="1"/>
        </dgm:presLayoutVars>
      </dgm:prSet>
      <dgm:spPr/>
    </dgm:pt>
    <dgm:pt modelId="{50BA9894-D50A-4865-A004-B2B1ADF1D26B}" type="pres">
      <dgm:prSet presAssocID="{9BBF0B72-8F84-4AC5-9F00-1EAC94288816}" presName="sibTrans" presStyleCnt="0"/>
      <dgm:spPr/>
    </dgm:pt>
    <dgm:pt modelId="{F8A951EF-49C5-4CEE-A283-C0E0C8AA59AE}" type="pres">
      <dgm:prSet presAssocID="{4A2B5273-0138-4ADF-9BDB-AB9B789E4247}" presName="node" presStyleLbl="node1" presStyleIdx="1" presStyleCnt="6">
        <dgm:presLayoutVars>
          <dgm:bulletEnabled val="1"/>
        </dgm:presLayoutVars>
      </dgm:prSet>
      <dgm:spPr/>
    </dgm:pt>
    <dgm:pt modelId="{A176A33F-4396-472E-8E22-CD2382FDE9E1}" type="pres">
      <dgm:prSet presAssocID="{D3CD5265-A322-4C41-A5AA-6D24E071D716}" presName="sibTrans" presStyleCnt="0"/>
      <dgm:spPr/>
    </dgm:pt>
    <dgm:pt modelId="{60E890BA-5296-4FA4-AAF6-4F85ADEE4C79}" type="pres">
      <dgm:prSet presAssocID="{2FD4C6D8-9E85-4D5E-A9B8-BD227E2B3D38}" presName="node" presStyleLbl="node1" presStyleIdx="2" presStyleCnt="6">
        <dgm:presLayoutVars>
          <dgm:bulletEnabled val="1"/>
        </dgm:presLayoutVars>
      </dgm:prSet>
      <dgm:spPr/>
    </dgm:pt>
    <dgm:pt modelId="{D8438ACC-747A-491A-909C-D73F2675596A}" type="pres">
      <dgm:prSet presAssocID="{A847E9DE-3B1A-4BF2-9217-8F0BD9CA8296}" presName="sibTrans" presStyleCnt="0"/>
      <dgm:spPr/>
    </dgm:pt>
    <dgm:pt modelId="{B7B1EE68-A0E0-48AD-B802-1390700ABA2C}" type="pres">
      <dgm:prSet presAssocID="{9783255D-50D2-4B9D-973F-EB8639FF7816}" presName="node" presStyleLbl="node1" presStyleIdx="3" presStyleCnt="6">
        <dgm:presLayoutVars>
          <dgm:bulletEnabled val="1"/>
        </dgm:presLayoutVars>
      </dgm:prSet>
      <dgm:spPr/>
    </dgm:pt>
    <dgm:pt modelId="{E2017082-5A9B-4EB2-9CFA-A8C0170A482F}" type="pres">
      <dgm:prSet presAssocID="{93A459CC-3D57-4A94-A26C-E823B553BA21}" presName="sibTrans" presStyleCnt="0"/>
      <dgm:spPr/>
    </dgm:pt>
    <dgm:pt modelId="{3FC88DDC-2B78-40D7-A5D2-E293C768722A}" type="pres">
      <dgm:prSet presAssocID="{D7EE4FF8-B91B-496C-BFF7-0FDBBCAD2F60}" presName="node" presStyleLbl="node1" presStyleIdx="4" presStyleCnt="6">
        <dgm:presLayoutVars>
          <dgm:bulletEnabled val="1"/>
        </dgm:presLayoutVars>
      </dgm:prSet>
      <dgm:spPr/>
    </dgm:pt>
    <dgm:pt modelId="{3A75A431-0659-4CE2-98A3-BD07727D3BC8}" type="pres">
      <dgm:prSet presAssocID="{4B8F9F35-8C4A-4B4C-8D08-A9FDED3C785D}" presName="sibTrans" presStyleCnt="0"/>
      <dgm:spPr/>
    </dgm:pt>
    <dgm:pt modelId="{15E84F48-903A-4FFF-B1DD-5E4C0D2D737F}" type="pres">
      <dgm:prSet presAssocID="{F65E6692-E1D9-4A15-BCAE-F8822429C0CE}" presName="node" presStyleLbl="node1" presStyleIdx="5" presStyleCnt="6">
        <dgm:presLayoutVars>
          <dgm:bulletEnabled val="1"/>
        </dgm:presLayoutVars>
      </dgm:prSet>
      <dgm:spPr/>
    </dgm:pt>
  </dgm:ptLst>
  <dgm:cxnLst>
    <dgm:cxn modelId="{AB4C5B07-E12D-46CC-B97F-F81AD8AA1AB6}" type="presOf" srcId="{D7EE4FF8-B91B-496C-BFF7-0FDBBCAD2F60}" destId="{3FC88DDC-2B78-40D7-A5D2-E293C768722A}" srcOrd="0" destOrd="0" presId="urn:microsoft.com/office/officeart/2005/8/layout/default"/>
    <dgm:cxn modelId="{CDA65611-207D-49DA-8971-865BA8726042}" srcId="{A5FFF3F8-386D-49CC-8C4E-E174444DB20E}" destId="{D7EE4FF8-B91B-496C-BFF7-0FDBBCAD2F60}" srcOrd="4" destOrd="0" parTransId="{48CE377E-A229-426E-ABFA-E87BD5C4F950}" sibTransId="{4B8F9F35-8C4A-4B4C-8D08-A9FDED3C785D}"/>
    <dgm:cxn modelId="{5F34572C-6AFF-4953-9C3B-2398239BBC16}" type="presOf" srcId="{9783255D-50D2-4B9D-973F-EB8639FF7816}" destId="{B7B1EE68-A0E0-48AD-B802-1390700ABA2C}" srcOrd="0" destOrd="0" presId="urn:microsoft.com/office/officeart/2005/8/layout/default"/>
    <dgm:cxn modelId="{A0CAC83D-9309-45E1-A40A-D4F0748D210C}" srcId="{A5FFF3F8-386D-49CC-8C4E-E174444DB20E}" destId="{4A2B5273-0138-4ADF-9BDB-AB9B789E4247}" srcOrd="1" destOrd="0" parTransId="{EAA04BDB-9DEA-4808-B573-A50CF54E0E16}" sibTransId="{D3CD5265-A322-4C41-A5AA-6D24E071D716}"/>
    <dgm:cxn modelId="{CB34515F-2222-415A-9709-0E16E4B62C08}" srcId="{A5FFF3F8-386D-49CC-8C4E-E174444DB20E}" destId="{9783255D-50D2-4B9D-973F-EB8639FF7816}" srcOrd="3" destOrd="0" parTransId="{E815244C-9CA4-477F-BE76-C2358F24F0CF}" sibTransId="{93A459CC-3D57-4A94-A26C-E823B553BA21}"/>
    <dgm:cxn modelId="{AE7D7A50-A78B-4B3C-93B9-BDB115977272}" srcId="{A5FFF3F8-386D-49CC-8C4E-E174444DB20E}" destId="{F65E6692-E1D9-4A15-BCAE-F8822429C0CE}" srcOrd="5" destOrd="0" parTransId="{76F0FEBC-ADE8-4A90-8FF5-9504A4C1E09C}" sibTransId="{4A4F433B-A3B7-435B-A7E6-420E5791A92B}"/>
    <dgm:cxn modelId="{E486CA50-BB4B-4424-844C-409A96676DF5}" type="presOf" srcId="{2FD4C6D8-9E85-4D5E-A9B8-BD227E2B3D38}" destId="{60E890BA-5296-4FA4-AAF6-4F85ADEE4C79}" srcOrd="0" destOrd="0" presId="urn:microsoft.com/office/officeart/2005/8/layout/default"/>
    <dgm:cxn modelId="{BBBF95A4-08D7-43C9-B920-562AF70B515A}" srcId="{A5FFF3F8-386D-49CC-8C4E-E174444DB20E}" destId="{2FD4C6D8-9E85-4D5E-A9B8-BD227E2B3D38}" srcOrd="2" destOrd="0" parTransId="{5434E9E0-20DE-4C50-90BE-CBF3E4300A47}" sibTransId="{A847E9DE-3B1A-4BF2-9217-8F0BD9CA8296}"/>
    <dgm:cxn modelId="{7C14ADB5-C3A7-47E3-B013-596503558FCA}" type="presOf" srcId="{AA4CC865-5150-434A-BBAA-3B0A267AA820}" destId="{0ADF8CB1-F3F8-419D-A6F2-5D39253D2337}" srcOrd="0" destOrd="0" presId="urn:microsoft.com/office/officeart/2005/8/layout/default"/>
    <dgm:cxn modelId="{8916B4CE-29AE-49C1-B4F2-1C3B1976EBAF}" type="presOf" srcId="{F65E6692-E1D9-4A15-BCAE-F8822429C0CE}" destId="{15E84F48-903A-4FFF-B1DD-5E4C0D2D737F}" srcOrd="0" destOrd="0" presId="urn:microsoft.com/office/officeart/2005/8/layout/default"/>
    <dgm:cxn modelId="{7562E6D9-1261-4DC3-9AD9-53DDBA4FBFB0}" type="presOf" srcId="{4A2B5273-0138-4ADF-9BDB-AB9B789E4247}" destId="{F8A951EF-49C5-4CEE-A283-C0E0C8AA59AE}" srcOrd="0" destOrd="0" presId="urn:microsoft.com/office/officeart/2005/8/layout/default"/>
    <dgm:cxn modelId="{6BDC14E1-4C22-49FE-B8D4-E4C6787B65B7}" type="presOf" srcId="{A5FFF3F8-386D-49CC-8C4E-E174444DB20E}" destId="{BD55DC19-5055-4481-B5CE-8893B96CA812}" srcOrd="0" destOrd="0" presId="urn:microsoft.com/office/officeart/2005/8/layout/default"/>
    <dgm:cxn modelId="{602170E7-7907-4109-AF4F-3722CBC36FE2}" srcId="{A5FFF3F8-386D-49CC-8C4E-E174444DB20E}" destId="{AA4CC865-5150-434A-BBAA-3B0A267AA820}" srcOrd="0" destOrd="0" parTransId="{0978CFBC-C23C-4B6F-A1B9-85BBC6C0F348}" sibTransId="{9BBF0B72-8F84-4AC5-9F00-1EAC94288816}"/>
    <dgm:cxn modelId="{59F90FE6-C5DE-4C70-936A-36D909693EBF}" type="presParOf" srcId="{BD55DC19-5055-4481-B5CE-8893B96CA812}" destId="{0ADF8CB1-F3F8-419D-A6F2-5D39253D2337}" srcOrd="0" destOrd="0" presId="urn:microsoft.com/office/officeart/2005/8/layout/default"/>
    <dgm:cxn modelId="{E2D84628-FCCC-4DC6-85AA-8A8193180CF4}" type="presParOf" srcId="{BD55DC19-5055-4481-B5CE-8893B96CA812}" destId="{50BA9894-D50A-4865-A004-B2B1ADF1D26B}" srcOrd="1" destOrd="0" presId="urn:microsoft.com/office/officeart/2005/8/layout/default"/>
    <dgm:cxn modelId="{68C48DBC-67B8-442E-A12F-5BA51011344E}" type="presParOf" srcId="{BD55DC19-5055-4481-B5CE-8893B96CA812}" destId="{F8A951EF-49C5-4CEE-A283-C0E0C8AA59AE}" srcOrd="2" destOrd="0" presId="urn:microsoft.com/office/officeart/2005/8/layout/default"/>
    <dgm:cxn modelId="{DB808E36-6E2E-430A-AB0F-E8BAF5A2AE09}" type="presParOf" srcId="{BD55DC19-5055-4481-B5CE-8893B96CA812}" destId="{A176A33F-4396-472E-8E22-CD2382FDE9E1}" srcOrd="3" destOrd="0" presId="urn:microsoft.com/office/officeart/2005/8/layout/default"/>
    <dgm:cxn modelId="{5BC0CE97-7705-4569-B684-A18CA5FD6F21}" type="presParOf" srcId="{BD55DC19-5055-4481-B5CE-8893B96CA812}" destId="{60E890BA-5296-4FA4-AAF6-4F85ADEE4C79}" srcOrd="4" destOrd="0" presId="urn:microsoft.com/office/officeart/2005/8/layout/default"/>
    <dgm:cxn modelId="{47FACEEA-6524-4720-A754-5CA831A2C95C}" type="presParOf" srcId="{BD55DC19-5055-4481-B5CE-8893B96CA812}" destId="{D8438ACC-747A-491A-909C-D73F2675596A}" srcOrd="5" destOrd="0" presId="urn:microsoft.com/office/officeart/2005/8/layout/default"/>
    <dgm:cxn modelId="{23F78BB6-FCA9-4F60-8BDB-D7B0359F24F0}" type="presParOf" srcId="{BD55DC19-5055-4481-B5CE-8893B96CA812}" destId="{B7B1EE68-A0E0-48AD-B802-1390700ABA2C}" srcOrd="6" destOrd="0" presId="urn:microsoft.com/office/officeart/2005/8/layout/default"/>
    <dgm:cxn modelId="{75A72C11-3E3B-4BF7-A4F2-219057E7331A}" type="presParOf" srcId="{BD55DC19-5055-4481-B5CE-8893B96CA812}" destId="{E2017082-5A9B-4EB2-9CFA-A8C0170A482F}" srcOrd="7" destOrd="0" presId="urn:microsoft.com/office/officeart/2005/8/layout/default"/>
    <dgm:cxn modelId="{A9C0FAD7-F180-4BA0-9BC3-87AF703F0C59}" type="presParOf" srcId="{BD55DC19-5055-4481-B5CE-8893B96CA812}" destId="{3FC88DDC-2B78-40D7-A5D2-E293C768722A}" srcOrd="8" destOrd="0" presId="urn:microsoft.com/office/officeart/2005/8/layout/default"/>
    <dgm:cxn modelId="{B2EA8544-9343-4306-A086-DB8B163980F2}" type="presParOf" srcId="{BD55DC19-5055-4481-B5CE-8893B96CA812}" destId="{3A75A431-0659-4CE2-98A3-BD07727D3BC8}" srcOrd="9" destOrd="0" presId="urn:microsoft.com/office/officeart/2005/8/layout/default"/>
    <dgm:cxn modelId="{7A9F70AE-D199-40BA-9801-80FD3656B860}" type="presParOf" srcId="{BD55DC19-5055-4481-B5CE-8893B96CA812}" destId="{15E84F48-903A-4FFF-B1DD-5E4C0D2D737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76F4F9-7459-47B8-A445-C6F1E5FAD5A5}">
      <dsp:nvSpPr>
        <dsp:cNvPr id="0" name=""/>
        <dsp:cNvSpPr/>
      </dsp:nvSpPr>
      <dsp:spPr>
        <a:xfrm>
          <a:off x="0" y="1698"/>
          <a:ext cx="7213600" cy="86107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69BDCA-311E-49DC-9B9C-985826024B11}">
      <dsp:nvSpPr>
        <dsp:cNvPr id="0" name=""/>
        <dsp:cNvSpPr/>
      </dsp:nvSpPr>
      <dsp:spPr>
        <a:xfrm>
          <a:off x="260473" y="195439"/>
          <a:ext cx="473588" cy="4735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C7F05A7-8159-48C8-9962-6CFCB961E064}">
      <dsp:nvSpPr>
        <dsp:cNvPr id="0" name=""/>
        <dsp:cNvSpPr/>
      </dsp:nvSpPr>
      <dsp:spPr>
        <a:xfrm>
          <a:off x="994536" y="1698"/>
          <a:ext cx="6219063"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755650">
            <a:lnSpc>
              <a:spcPct val="90000"/>
            </a:lnSpc>
            <a:spcBef>
              <a:spcPct val="0"/>
            </a:spcBef>
            <a:spcAft>
              <a:spcPct val="35000"/>
            </a:spcAft>
            <a:buNone/>
          </a:pPr>
          <a:r>
            <a:rPr lang="en-GB" sz="1700" kern="1200"/>
            <a:t>To understand the key elements of the new consumer duty through a T&amp;C lens </a:t>
          </a:r>
          <a:endParaRPr lang="en-US" sz="1700" kern="1200"/>
        </a:p>
      </dsp:txBody>
      <dsp:txXfrm>
        <a:off x="994536" y="1698"/>
        <a:ext cx="6219063" cy="861070"/>
      </dsp:txXfrm>
    </dsp:sp>
    <dsp:sp modelId="{00A83B63-9A82-4978-8C67-FF54EC5861A0}">
      <dsp:nvSpPr>
        <dsp:cNvPr id="0" name=""/>
        <dsp:cNvSpPr/>
      </dsp:nvSpPr>
      <dsp:spPr>
        <a:xfrm>
          <a:off x="0" y="1078036"/>
          <a:ext cx="7213600" cy="86107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7B81FA-EBEE-4698-8C01-CF70D338932B}">
      <dsp:nvSpPr>
        <dsp:cNvPr id="0" name=""/>
        <dsp:cNvSpPr/>
      </dsp:nvSpPr>
      <dsp:spPr>
        <a:xfrm>
          <a:off x="260473" y="1271777"/>
          <a:ext cx="473588" cy="4735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2433586-BA69-4AFD-91F8-6A56135F4AB7}">
      <dsp:nvSpPr>
        <dsp:cNvPr id="0" name=""/>
        <dsp:cNvSpPr/>
      </dsp:nvSpPr>
      <dsp:spPr>
        <a:xfrm>
          <a:off x="994536" y="1078036"/>
          <a:ext cx="6219063"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755650">
            <a:lnSpc>
              <a:spcPct val="90000"/>
            </a:lnSpc>
            <a:spcBef>
              <a:spcPct val="0"/>
            </a:spcBef>
            <a:spcAft>
              <a:spcPct val="35000"/>
            </a:spcAft>
            <a:buNone/>
          </a:pPr>
          <a:r>
            <a:rPr lang="en-GB" sz="1700" kern="1200"/>
            <a:t>To construct a customer journey and identify the touch points that will need to be addressed</a:t>
          </a:r>
          <a:endParaRPr lang="en-US" sz="1700" kern="1200"/>
        </a:p>
      </dsp:txBody>
      <dsp:txXfrm>
        <a:off x="994536" y="1078036"/>
        <a:ext cx="6219063" cy="861070"/>
      </dsp:txXfrm>
    </dsp:sp>
    <dsp:sp modelId="{05FC5C46-8178-4338-830A-7ACE23D284DB}">
      <dsp:nvSpPr>
        <dsp:cNvPr id="0" name=""/>
        <dsp:cNvSpPr/>
      </dsp:nvSpPr>
      <dsp:spPr>
        <a:xfrm>
          <a:off x="0" y="2154374"/>
          <a:ext cx="7213600" cy="86107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080361-BF37-43B2-9DD7-40905CFCA23E}">
      <dsp:nvSpPr>
        <dsp:cNvPr id="0" name=""/>
        <dsp:cNvSpPr/>
      </dsp:nvSpPr>
      <dsp:spPr>
        <a:xfrm>
          <a:off x="260473" y="2348115"/>
          <a:ext cx="473588" cy="4735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39AF1D2-544F-4CB4-AFED-7BC28FDD11A8}">
      <dsp:nvSpPr>
        <dsp:cNvPr id="0" name=""/>
        <dsp:cNvSpPr/>
      </dsp:nvSpPr>
      <dsp:spPr>
        <a:xfrm>
          <a:off x="994536" y="2154374"/>
          <a:ext cx="6219063"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755650">
            <a:lnSpc>
              <a:spcPct val="90000"/>
            </a:lnSpc>
            <a:spcBef>
              <a:spcPct val="0"/>
            </a:spcBef>
            <a:spcAft>
              <a:spcPct val="35000"/>
            </a:spcAft>
            <a:buNone/>
          </a:pPr>
          <a:r>
            <a:rPr lang="en-GB" sz="1700" kern="1200"/>
            <a:t>To analyse the key skills and changes that are needed to support a consumer outcome approach rather than one that is compliance driven </a:t>
          </a:r>
          <a:endParaRPr lang="en-US" sz="1700" kern="1200"/>
        </a:p>
      </dsp:txBody>
      <dsp:txXfrm>
        <a:off x="994536" y="2154374"/>
        <a:ext cx="6219063" cy="861070"/>
      </dsp:txXfrm>
    </dsp:sp>
    <dsp:sp modelId="{ABB75C56-A84E-4FEF-984C-F8A1862B3C9B}">
      <dsp:nvSpPr>
        <dsp:cNvPr id="0" name=""/>
        <dsp:cNvSpPr/>
      </dsp:nvSpPr>
      <dsp:spPr>
        <a:xfrm>
          <a:off x="0" y="3230712"/>
          <a:ext cx="7213600" cy="86107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8104E2-E643-4923-8161-DD56FC067DF0}">
      <dsp:nvSpPr>
        <dsp:cNvPr id="0" name=""/>
        <dsp:cNvSpPr/>
      </dsp:nvSpPr>
      <dsp:spPr>
        <a:xfrm>
          <a:off x="260473" y="3424453"/>
          <a:ext cx="473588" cy="47358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B007CBE-5AE6-4D71-96A5-944C8584A3AD}">
      <dsp:nvSpPr>
        <dsp:cNvPr id="0" name=""/>
        <dsp:cNvSpPr/>
      </dsp:nvSpPr>
      <dsp:spPr>
        <a:xfrm>
          <a:off x="994536" y="3230712"/>
          <a:ext cx="6219063"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755650">
            <a:lnSpc>
              <a:spcPct val="90000"/>
            </a:lnSpc>
            <a:spcBef>
              <a:spcPct val="0"/>
            </a:spcBef>
            <a:spcAft>
              <a:spcPct val="35000"/>
            </a:spcAft>
            <a:buNone/>
          </a:pPr>
          <a:r>
            <a:rPr lang="en-GB" sz="1700" kern="1200"/>
            <a:t>To critique the management information needed to evidence a consumer outcome  approach</a:t>
          </a:r>
          <a:endParaRPr lang="en-US" sz="1700" kern="1200"/>
        </a:p>
      </dsp:txBody>
      <dsp:txXfrm>
        <a:off x="994536" y="3230712"/>
        <a:ext cx="6219063" cy="8610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A5C422-60D9-44E9-9D9F-4B9B0FDFEB1C}">
      <dsp:nvSpPr>
        <dsp:cNvPr id="0" name=""/>
        <dsp:cNvSpPr/>
      </dsp:nvSpPr>
      <dsp:spPr>
        <a:xfrm>
          <a:off x="332501" y="304"/>
          <a:ext cx="2046436" cy="1227861"/>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Change has been coming for some time</a:t>
          </a:r>
          <a:endParaRPr lang="en-US" sz="1700" kern="1200"/>
        </a:p>
      </dsp:txBody>
      <dsp:txXfrm>
        <a:off x="332501" y="304"/>
        <a:ext cx="2046436" cy="1227861"/>
      </dsp:txXfrm>
    </dsp:sp>
    <dsp:sp modelId="{DBFE780C-8A86-4199-AAEF-44D9328D22E4}">
      <dsp:nvSpPr>
        <dsp:cNvPr id="0" name=""/>
        <dsp:cNvSpPr/>
      </dsp:nvSpPr>
      <dsp:spPr>
        <a:xfrm>
          <a:off x="2583581" y="304"/>
          <a:ext cx="2046436" cy="1227861"/>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HMT expectations</a:t>
          </a:r>
          <a:endParaRPr lang="en-US" sz="1700" kern="1200"/>
        </a:p>
      </dsp:txBody>
      <dsp:txXfrm>
        <a:off x="2583581" y="304"/>
        <a:ext cx="2046436" cy="1227861"/>
      </dsp:txXfrm>
    </dsp:sp>
    <dsp:sp modelId="{9C80EE61-8C95-4DBB-A227-27B83D4D422E}">
      <dsp:nvSpPr>
        <dsp:cNvPr id="0" name=""/>
        <dsp:cNvSpPr/>
      </dsp:nvSpPr>
      <dsp:spPr>
        <a:xfrm>
          <a:off x="4834661" y="304"/>
          <a:ext cx="2046436" cy="1227861"/>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Some companies still not embracing the need to put customers first</a:t>
          </a:r>
          <a:endParaRPr lang="en-US" sz="1700" kern="1200"/>
        </a:p>
      </dsp:txBody>
      <dsp:txXfrm>
        <a:off x="4834661" y="304"/>
        <a:ext cx="2046436" cy="1227861"/>
      </dsp:txXfrm>
    </dsp:sp>
    <dsp:sp modelId="{67267629-7754-4CA3-8D7F-01EBB548A2B6}">
      <dsp:nvSpPr>
        <dsp:cNvPr id="0" name=""/>
        <dsp:cNvSpPr/>
      </dsp:nvSpPr>
      <dsp:spPr>
        <a:xfrm>
          <a:off x="332501" y="1432810"/>
          <a:ext cx="2046436" cy="1227861"/>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Regulations have loopholes and unclear expectations</a:t>
          </a:r>
          <a:endParaRPr lang="en-US" sz="1700" kern="1200"/>
        </a:p>
      </dsp:txBody>
      <dsp:txXfrm>
        <a:off x="332501" y="1432810"/>
        <a:ext cx="2046436" cy="1227861"/>
      </dsp:txXfrm>
    </dsp:sp>
    <dsp:sp modelId="{1843E550-D14B-403E-9200-E5870BE8F111}">
      <dsp:nvSpPr>
        <dsp:cNvPr id="0" name=""/>
        <dsp:cNvSpPr/>
      </dsp:nvSpPr>
      <dsp:spPr>
        <a:xfrm>
          <a:off x="2583581" y="1432810"/>
          <a:ext cx="2046436" cy="1227861"/>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Regulatory fines tells a story</a:t>
          </a:r>
          <a:endParaRPr lang="en-US" sz="1700" kern="1200"/>
        </a:p>
      </dsp:txBody>
      <dsp:txXfrm>
        <a:off x="2583581" y="1432810"/>
        <a:ext cx="2046436" cy="1227861"/>
      </dsp:txXfrm>
    </dsp:sp>
    <dsp:sp modelId="{2F256753-325B-44B8-9DEB-08A157EF7E97}">
      <dsp:nvSpPr>
        <dsp:cNvPr id="0" name=""/>
        <dsp:cNvSpPr/>
      </dsp:nvSpPr>
      <dsp:spPr>
        <a:xfrm>
          <a:off x="4834661" y="1432810"/>
          <a:ext cx="2046436" cy="1227861"/>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Customers lack trust in financial services firms</a:t>
          </a:r>
          <a:endParaRPr lang="en-US" sz="1700" kern="1200"/>
        </a:p>
      </dsp:txBody>
      <dsp:txXfrm>
        <a:off x="4834661" y="1432810"/>
        <a:ext cx="2046436" cy="1227861"/>
      </dsp:txXfrm>
    </dsp:sp>
    <dsp:sp modelId="{9812644D-2626-4F34-9CE6-66D90D320F1B}">
      <dsp:nvSpPr>
        <dsp:cNvPr id="0" name=""/>
        <dsp:cNvSpPr/>
      </dsp:nvSpPr>
      <dsp:spPr>
        <a:xfrm>
          <a:off x="2583581" y="2865315"/>
          <a:ext cx="2046436" cy="1227861"/>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Harder for customers to make informed decisions</a:t>
          </a:r>
          <a:endParaRPr lang="en-US" sz="1700" kern="1200"/>
        </a:p>
      </dsp:txBody>
      <dsp:txXfrm>
        <a:off x="2583581" y="2865315"/>
        <a:ext cx="2046436" cy="1227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FA53A2-79ED-4C55-9809-DA1EE043E0B3}">
      <dsp:nvSpPr>
        <dsp:cNvPr id="0" name=""/>
        <dsp:cNvSpPr/>
      </dsp:nvSpPr>
      <dsp:spPr>
        <a:xfrm>
          <a:off x="790843" y="13111"/>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AD1938-8131-4359-A9B7-90FFF52713BD}">
      <dsp:nvSpPr>
        <dsp:cNvPr id="0" name=""/>
        <dsp:cNvSpPr/>
      </dsp:nvSpPr>
      <dsp:spPr>
        <a:xfrm>
          <a:off x="1037728" y="259995"/>
          <a:ext cx="664689" cy="6646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D268DF0-A41D-473A-AD0F-5C7333E56EDB}">
      <dsp:nvSpPr>
        <dsp:cNvPr id="0" name=""/>
        <dsp:cNvSpPr/>
      </dsp:nvSpPr>
      <dsp:spPr>
        <a:xfrm>
          <a:off x="420516" y="1532401"/>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GB" sz="2600" kern="1200"/>
            <a:t>Fair Value</a:t>
          </a:r>
          <a:endParaRPr lang="en-US" sz="2600" kern="1200"/>
        </a:p>
      </dsp:txBody>
      <dsp:txXfrm>
        <a:off x="420516" y="1532401"/>
        <a:ext cx="1899112" cy="720000"/>
      </dsp:txXfrm>
    </dsp:sp>
    <dsp:sp modelId="{9AC6E1C0-54CB-4286-97AD-66CC939342A6}">
      <dsp:nvSpPr>
        <dsp:cNvPr id="0" name=""/>
        <dsp:cNvSpPr/>
      </dsp:nvSpPr>
      <dsp:spPr>
        <a:xfrm>
          <a:off x="3022300" y="13111"/>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7A8239-3B54-43AD-A475-A65CF0BAE851}">
      <dsp:nvSpPr>
        <dsp:cNvPr id="0" name=""/>
        <dsp:cNvSpPr/>
      </dsp:nvSpPr>
      <dsp:spPr>
        <a:xfrm>
          <a:off x="3269185" y="259995"/>
          <a:ext cx="664689" cy="6646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833D323-7EBA-4F6F-BD87-3E632D6958D1}">
      <dsp:nvSpPr>
        <dsp:cNvPr id="0" name=""/>
        <dsp:cNvSpPr/>
      </dsp:nvSpPr>
      <dsp:spPr>
        <a:xfrm>
          <a:off x="2651973" y="1532401"/>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GB" sz="2600" kern="1200"/>
            <a:t>Products &amp; Services</a:t>
          </a:r>
          <a:endParaRPr lang="en-US" sz="2600" kern="1200"/>
        </a:p>
      </dsp:txBody>
      <dsp:txXfrm>
        <a:off x="2651973" y="1532401"/>
        <a:ext cx="1899112" cy="720000"/>
      </dsp:txXfrm>
    </dsp:sp>
    <dsp:sp modelId="{8E4F13DB-181D-4C9B-BBAB-783E088A3BBC}">
      <dsp:nvSpPr>
        <dsp:cNvPr id="0" name=""/>
        <dsp:cNvSpPr/>
      </dsp:nvSpPr>
      <dsp:spPr>
        <a:xfrm>
          <a:off x="790843" y="2727179"/>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354BE9-32DC-43CA-9B88-7D0E60C34742}">
      <dsp:nvSpPr>
        <dsp:cNvPr id="0" name=""/>
        <dsp:cNvSpPr/>
      </dsp:nvSpPr>
      <dsp:spPr>
        <a:xfrm>
          <a:off x="1037728" y="2974064"/>
          <a:ext cx="664689" cy="6646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F79DFDE-8738-43C5-B24C-924C438B423D}">
      <dsp:nvSpPr>
        <dsp:cNvPr id="0" name=""/>
        <dsp:cNvSpPr/>
      </dsp:nvSpPr>
      <dsp:spPr>
        <a:xfrm>
          <a:off x="420516" y="4246469"/>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GB" sz="2600" kern="1200"/>
            <a:t>Treatment</a:t>
          </a:r>
          <a:endParaRPr lang="en-US" sz="2600" kern="1200"/>
        </a:p>
      </dsp:txBody>
      <dsp:txXfrm>
        <a:off x="420516" y="4246469"/>
        <a:ext cx="1899112" cy="720000"/>
      </dsp:txXfrm>
    </dsp:sp>
    <dsp:sp modelId="{DDBDA332-147D-4D6A-AC73-354C2FD1C061}">
      <dsp:nvSpPr>
        <dsp:cNvPr id="0" name=""/>
        <dsp:cNvSpPr/>
      </dsp:nvSpPr>
      <dsp:spPr>
        <a:xfrm>
          <a:off x="3022300" y="2727179"/>
          <a:ext cx="1158458" cy="115845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ABDA97-6974-4B02-8A12-D55C7DCFA112}">
      <dsp:nvSpPr>
        <dsp:cNvPr id="0" name=""/>
        <dsp:cNvSpPr/>
      </dsp:nvSpPr>
      <dsp:spPr>
        <a:xfrm>
          <a:off x="3269185" y="2974064"/>
          <a:ext cx="664689" cy="6646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17ADB0-7414-4D22-8F92-2BA55EDCDE82}">
      <dsp:nvSpPr>
        <dsp:cNvPr id="0" name=""/>
        <dsp:cNvSpPr/>
      </dsp:nvSpPr>
      <dsp:spPr>
        <a:xfrm>
          <a:off x="2651973" y="4246469"/>
          <a:ext cx="189911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GB" sz="2600" kern="1200"/>
            <a:t>Confidence</a:t>
          </a:r>
          <a:endParaRPr lang="en-US" sz="2600" kern="1200"/>
        </a:p>
      </dsp:txBody>
      <dsp:txXfrm>
        <a:off x="2651973" y="4246469"/>
        <a:ext cx="1899112"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C5F019-DC39-4CFD-BB5D-C64290D775A7}">
      <dsp:nvSpPr>
        <dsp:cNvPr id="0" name=""/>
        <dsp:cNvSpPr/>
      </dsp:nvSpPr>
      <dsp:spPr>
        <a:xfrm>
          <a:off x="0" y="34140"/>
          <a:ext cx="4971603" cy="15795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Touchpoints are far wider that the remit of the financial adviser</a:t>
          </a:r>
          <a:endParaRPr lang="en-US" sz="3000" kern="1200"/>
        </a:p>
      </dsp:txBody>
      <dsp:txXfrm>
        <a:off x="77105" y="111245"/>
        <a:ext cx="4817393" cy="1425290"/>
      </dsp:txXfrm>
    </dsp:sp>
    <dsp:sp modelId="{86BEC1D7-4B7F-482A-802F-AE80649DC2A4}">
      <dsp:nvSpPr>
        <dsp:cNvPr id="0" name=""/>
        <dsp:cNvSpPr/>
      </dsp:nvSpPr>
      <dsp:spPr>
        <a:xfrm>
          <a:off x="0" y="1700040"/>
          <a:ext cx="4971603" cy="1579500"/>
        </a:xfrm>
        <a:prstGeom prst="roundRect">
          <a:avLst/>
        </a:prstGeom>
        <a:gradFill rotWithShape="0">
          <a:gsLst>
            <a:gs pos="0">
              <a:schemeClr val="accent2">
                <a:hueOff val="-1482143"/>
                <a:satOff val="7100"/>
                <a:lumOff val="6569"/>
                <a:alphaOff val="0"/>
                <a:tint val="96000"/>
                <a:lumMod val="100000"/>
              </a:schemeClr>
            </a:gs>
            <a:gs pos="78000">
              <a:schemeClr val="accent2">
                <a:hueOff val="-1482143"/>
                <a:satOff val="7100"/>
                <a:lumOff val="656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To be successful you will need to consider all appropriate touchpoints</a:t>
          </a:r>
          <a:endParaRPr lang="en-US" sz="3000" kern="1200"/>
        </a:p>
      </dsp:txBody>
      <dsp:txXfrm>
        <a:off x="77105" y="1777145"/>
        <a:ext cx="4817393" cy="1425290"/>
      </dsp:txXfrm>
    </dsp:sp>
    <dsp:sp modelId="{769BF4B0-F90E-4711-A587-009A2693F989}">
      <dsp:nvSpPr>
        <dsp:cNvPr id="0" name=""/>
        <dsp:cNvSpPr/>
      </dsp:nvSpPr>
      <dsp:spPr>
        <a:xfrm>
          <a:off x="0" y="3365940"/>
          <a:ext cx="4971603" cy="1579500"/>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GB" sz="3000" kern="1200"/>
            <a:t>SYSC 3.1.9 may come into play</a:t>
          </a:r>
          <a:endParaRPr lang="en-US" sz="3000" kern="1200"/>
        </a:p>
      </dsp:txBody>
      <dsp:txXfrm>
        <a:off x="77105" y="3443045"/>
        <a:ext cx="4817393" cy="14252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02885-8D4C-4EB7-89F3-1A4351172D65}">
      <dsp:nvSpPr>
        <dsp:cNvPr id="0" name=""/>
        <dsp:cNvSpPr/>
      </dsp:nvSpPr>
      <dsp:spPr>
        <a:xfrm>
          <a:off x="140" y="1025988"/>
          <a:ext cx="1701254" cy="2041505"/>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8046" tIns="0" rIns="168046" bIns="330200" numCol="1" spcCol="1270" anchor="t" anchorCtr="0">
          <a:noAutofit/>
        </a:bodyPr>
        <a:lstStyle/>
        <a:p>
          <a:pPr marL="0" lvl="0" indent="0" algn="l" defTabSz="488950">
            <a:lnSpc>
              <a:spcPct val="90000"/>
            </a:lnSpc>
            <a:spcBef>
              <a:spcPct val="0"/>
            </a:spcBef>
            <a:spcAft>
              <a:spcPct val="35000"/>
            </a:spcAft>
            <a:buNone/>
          </a:pPr>
          <a:r>
            <a:rPr lang="en-GB" sz="1100" kern="1200" dirty="0"/>
            <a:t>Establish what the board report should look like</a:t>
          </a:r>
        </a:p>
        <a:p>
          <a:pPr marL="0" lvl="0" indent="0" algn="l" defTabSz="488950">
            <a:lnSpc>
              <a:spcPct val="90000"/>
            </a:lnSpc>
            <a:spcBef>
              <a:spcPct val="0"/>
            </a:spcBef>
            <a:spcAft>
              <a:spcPct val="35000"/>
            </a:spcAft>
            <a:buNone/>
          </a:pPr>
          <a:r>
            <a:rPr lang="en-GB" sz="1100" kern="1200" dirty="0"/>
            <a:t>Look at the champion’s challenges</a:t>
          </a:r>
          <a:endParaRPr lang="en-US" sz="1100" kern="1200" dirty="0"/>
        </a:p>
      </dsp:txBody>
      <dsp:txXfrm>
        <a:off x="140" y="1842590"/>
        <a:ext cx="1701254" cy="1224903"/>
      </dsp:txXfrm>
    </dsp:sp>
    <dsp:sp modelId="{97FAB95B-FC4D-47E5-B5DD-524EA1FD95FE}">
      <dsp:nvSpPr>
        <dsp:cNvPr id="0" name=""/>
        <dsp:cNvSpPr/>
      </dsp:nvSpPr>
      <dsp:spPr>
        <a:xfrm>
          <a:off x="140" y="1025988"/>
          <a:ext cx="1701254" cy="81660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8046" tIns="165100" rIns="168046" bIns="165100" numCol="1" spcCol="1270" anchor="ctr" anchorCtr="0">
          <a:noAutofit/>
        </a:bodyPr>
        <a:lstStyle/>
        <a:p>
          <a:pPr marL="0" lvl="0" indent="0" algn="l" defTabSz="1600200">
            <a:lnSpc>
              <a:spcPct val="90000"/>
            </a:lnSpc>
            <a:spcBef>
              <a:spcPct val="0"/>
            </a:spcBef>
            <a:spcAft>
              <a:spcPct val="35000"/>
            </a:spcAft>
            <a:buNone/>
          </a:pPr>
          <a:r>
            <a:rPr lang="en-US" sz="3600" kern="1200"/>
            <a:t>01</a:t>
          </a:r>
        </a:p>
      </dsp:txBody>
      <dsp:txXfrm>
        <a:off x="140" y="1025988"/>
        <a:ext cx="1701254" cy="816602"/>
      </dsp:txXfrm>
    </dsp:sp>
    <dsp:sp modelId="{780E0DBF-526B-4DF8-9F5D-CD07D1847E29}">
      <dsp:nvSpPr>
        <dsp:cNvPr id="0" name=""/>
        <dsp:cNvSpPr/>
      </dsp:nvSpPr>
      <dsp:spPr>
        <a:xfrm>
          <a:off x="1837495" y="1025988"/>
          <a:ext cx="1701254" cy="2041505"/>
        </a:xfrm>
        <a:prstGeom prst="rect">
          <a:avLst/>
        </a:prstGeom>
        <a:solidFill>
          <a:schemeClr val="accent2">
            <a:hueOff val="-988095"/>
            <a:satOff val="4733"/>
            <a:lumOff val="4379"/>
            <a:alphaOff val="0"/>
          </a:schemeClr>
        </a:solidFill>
        <a:ln w="19050" cap="rnd" cmpd="sng" algn="ctr">
          <a:solidFill>
            <a:schemeClr val="accent2">
              <a:hueOff val="-988095"/>
              <a:satOff val="4733"/>
              <a:lumOff val="437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8046" tIns="0" rIns="168046" bIns="330200" numCol="1" spcCol="1270" anchor="t" anchorCtr="0">
          <a:noAutofit/>
        </a:bodyPr>
        <a:lstStyle/>
        <a:p>
          <a:pPr marL="0" lvl="0" indent="0" algn="l" defTabSz="488950">
            <a:lnSpc>
              <a:spcPct val="90000"/>
            </a:lnSpc>
            <a:spcBef>
              <a:spcPct val="0"/>
            </a:spcBef>
            <a:spcAft>
              <a:spcPct val="35000"/>
            </a:spcAft>
            <a:buNone/>
          </a:pPr>
          <a:r>
            <a:rPr lang="en-GB" sz="1100" kern="1200"/>
            <a:t>Work out where the information feeds will come from</a:t>
          </a:r>
          <a:endParaRPr lang="en-US" sz="1100" kern="1200"/>
        </a:p>
      </dsp:txBody>
      <dsp:txXfrm>
        <a:off x="1837495" y="1842590"/>
        <a:ext cx="1701254" cy="1224903"/>
      </dsp:txXfrm>
    </dsp:sp>
    <dsp:sp modelId="{7B4177C1-D4E5-46EF-9ED9-30796BD282D3}">
      <dsp:nvSpPr>
        <dsp:cNvPr id="0" name=""/>
        <dsp:cNvSpPr/>
      </dsp:nvSpPr>
      <dsp:spPr>
        <a:xfrm>
          <a:off x="1837495" y="1025988"/>
          <a:ext cx="1701254" cy="81660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8046" tIns="165100" rIns="168046" bIns="165100" numCol="1" spcCol="1270" anchor="ctr" anchorCtr="0">
          <a:noAutofit/>
        </a:bodyPr>
        <a:lstStyle/>
        <a:p>
          <a:pPr marL="0" lvl="0" indent="0" algn="l" defTabSz="1600200">
            <a:lnSpc>
              <a:spcPct val="90000"/>
            </a:lnSpc>
            <a:spcBef>
              <a:spcPct val="0"/>
            </a:spcBef>
            <a:spcAft>
              <a:spcPct val="35000"/>
            </a:spcAft>
            <a:buNone/>
          </a:pPr>
          <a:r>
            <a:rPr lang="en-US" sz="3600" kern="1200"/>
            <a:t>02</a:t>
          </a:r>
        </a:p>
      </dsp:txBody>
      <dsp:txXfrm>
        <a:off x="1837495" y="1025988"/>
        <a:ext cx="1701254" cy="816602"/>
      </dsp:txXfrm>
    </dsp:sp>
    <dsp:sp modelId="{54D6D04B-30D5-4653-964C-6924FBCB662F}">
      <dsp:nvSpPr>
        <dsp:cNvPr id="0" name=""/>
        <dsp:cNvSpPr/>
      </dsp:nvSpPr>
      <dsp:spPr>
        <a:xfrm>
          <a:off x="3674850" y="1025988"/>
          <a:ext cx="1701254" cy="2041505"/>
        </a:xfrm>
        <a:prstGeom prst="rect">
          <a:avLst/>
        </a:prstGeom>
        <a:solidFill>
          <a:schemeClr val="accent2">
            <a:hueOff val="-1976191"/>
            <a:satOff val="9467"/>
            <a:lumOff val="8758"/>
            <a:alphaOff val="0"/>
          </a:schemeClr>
        </a:solidFill>
        <a:ln w="19050" cap="rnd" cmpd="sng" algn="ctr">
          <a:solidFill>
            <a:schemeClr val="accent2">
              <a:hueOff val="-1976191"/>
              <a:satOff val="9467"/>
              <a:lumOff val="87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8046" tIns="0" rIns="168046" bIns="330200" numCol="1" spcCol="1270" anchor="t" anchorCtr="0">
          <a:noAutofit/>
        </a:bodyPr>
        <a:lstStyle/>
        <a:p>
          <a:pPr marL="0" lvl="0" indent="0" algn="l" defTabSz="488950">
            <a:lnSpc>
              <a:spcPct val="90000"/>
            </a:lnSpc>
            <a:spcBef>
              <a:spcPct val="0"/>
            </a:spcBef>
            <a:spcAft>
              <a:spcPct val="35000"/>
            </a:spcAft>
            <a:buNone/>
          </a:pPr>
          <a:r>
            <a:rPr lang="en-GB" sz="1100" kern="1200"/>
            <a:t>Identify where you already can populate the reports and the actions that need to be taken to gather information to fill gaps</a:t>
          </a:r>
          <a:endParaRPr lang="en-US" sz="1100" kern="1200"/>
        </a:p>
      </dsp:txBody>
      <dsp:txXfrm>
        <a:off x="3674850" y="1842590"/>
        <a:ext cx="1701254" cy="1224903"/>
      </dsp:txXfrm>
    </dsp:sp>
    <dsp:sp modelId="{5BB5A2AA-FB32-4170-A99F-957A9B0DA2C5}">
      <dsp:nvSpPr>
        <dsp:cNvPr id="0" name=""/>
        <dsp:cNvSpPr/>
      </dsp:nvSpPr>
      <dsp:spPr>
        <a:xfrm>
          <a:off x="3674850" y="1025988"/>
          <a:ext cx="1701254" cy="81660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8046" tIns="165100" rIns="168046" bIns="165100" numCol="1" spcCol="1270" anchor="ctr" anchorCtr="0">
          <a:noAutofit/>
        </a:bodyPr>
        <a:lstStyle/>
        <a:p>
          <a:pPr marL="0" lvl="0" indent="0" algn="l" defTabSz="1600200">
            <a:lnSpc>
              <a:spcPct val="90000"/>
            </a:lnSpc>
            <a:spcBef>
              <a:spcPct val="0"/>
            </a:spcBef>
            <a:spcAft>
              <a:spcPct val="35000"/>
            </a:spcAft>
            <a:buNone/>
          </a:pPr>
          <a:r>
            <a:rPr lang="en-US" sz="3600" kern="1200"/>
            <a:t>03</a:t>
          </a:r>
        </a:p>
      </dsp:txBody>
      <dsp:txXfrm>
        <a:off x="3674850" y="1025988"/>
        <a:ext cx="1701254" cy="816602"/>
      </dsp:txXfrm>
    </dsp:sp>
    <dsp:sp modelId="{82DF6A9B-E484-4A05-BA18-40D12B70D404}">
      <dsp:nvSpPr>
        <dsp:cNvPr id="0" name=""/>
        <dsp:cNvSpPr/>
      </dsp:nvSpPr>
      <dsp:spPr>
        <a:xfrm>
          <a:off x="5512204" y="1025988"/>
          <a:ext cx="1701254" cy="2041505"/>
        </a:xfrm>
        <a:prstGeom prst="rect">
          <a:avLst/>
        </a:prstGeom>
        <a:solidFill>
          <a:schemeClr val="accent2">
            <a:hueOff val="-2964286"/>
            <a:satOff val="14200"/>
            <a:lumOff val="13137"/>
            <a:alphaOff val="0"/>
          </a:schemeClr>
        </a:solidFill>
        <a:ln w="19050" cap="rnd" cmpd="sng" algn="ctr">
          <a:solidFill>
            <a:schemeClr val="accent2">
              <a:hueOff val="-2964286"/>
              <a:satOff val="14200"/>
              <a:lumOff val="131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8046" tIns="0" rIns="168046" bIns="330200" numCol="1" spcCol="1270" anchor="t" anchorCtr="0">
          <a:noAutofit/>
        </a:bodyPr>
        <a:lstStyle/>
        <a:p>
          <a:pPr marL="0" lvl="0" indent="0" algn="l" defTabSz="488950">
            <a:lnSpc>
              <a:spcPct val="90000"/>
            </a:lnSpc>
            <a:spcBef>
              <a:spcPct val="0"/>
            </a:spcBef>
            <a:spcAft>
              <a:spcPct val="35000"/>
            </a:spcAft>
            <a:buNone/>
          </a:pPr>
          <a:r>
            <a:rPr lang="en-GB" sz="1100" kern="1200"/>
            <a:t>Make changes to your T&amp;C schemes as required </a:t>
          </a:r>
          <a:endParaRPr lang="en-US" sz="1100" kern="1200"/>
        </a:p>
      </dsp:txBody>
      <dsp:txXfrm>
        <a:off x="5512204" y="1842590"/>
        <a:ext cx="1701254" cy="1224903"/>
      </dsp:txXfrm>
    </dsp:sp>
    <dsp:sp modelId="{6945F868-C44E-4B96-8C9F-6A27A50B98EA}">
      <dsp:nvSpPr>
        <dsp:cNvPr id="0" name=""/>
        <dsp:cNvSpPr/>
      </dsp:nvSpPr>
      <dsp:spPr>
        <a:xfrm>
          <a:off x="5512204" y="1025988"/>
          <a:ext cx="1701254" cy="816602"/>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8046" tIns="165100" rIns="168046" bIns="165100" numCol="1" spcCol="1270" anchor="ctr" anchorCtr="0">
          <a:noAutofit/>
        </a:bodyPr>
        <a:lstStyle/>
        <a:p>
          <a:pPr marL="0" lvl="0" indent="0" algn="l" defTabSz="1600200">
            <a:lnSpc>
              <a:spcPct val="90000"/>
            </a:lnSpc>
            <a:spcBef>
              <a:spcPct val="0"/>
            </a:spcBef>
            <a:spcAft>
              <a:spcPct val="35000"/>
            </a:spcAft>
            <a:buNone/>
          </a:pPr>
          <a:r>
            <a:rPr lang="en-US" sz="3600" kern="1200"/>
            <a:t>04</a:t>
          </a:r>
        </a:p>
      </dsp:txBody>
      <dsp:txXfrm>
        <a:off x="5512204" y="1025988"/>
        <a:ext cx="1701254" cy="8166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F8CB1-F3F8-419D-A6F2-5D39253D2337}">
      <dsp:nvSpPr>
        <dsp:cNvPr id="0" name=""/>
        <dsp:cNvSpPr/>
      </dsp:nvSpPr>
      <dsp:spPr>
        <a:xfrm>
          <a:off x="0" y="581478"/>
          <a:ext cx="2254250" cy="1352550"/>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The structure and content of your T&amp;C Procedures</a:t>
          </a:r>
          <a:endParaRPr lang="en-US" sz="1800" kern="1200"/>
        </a:p>
      </dsp:txBody>
      <dsp:txXfrm>
        <a:off x="0" y="581478"/>
        <a:ext cx="2254250" cy="1352550"/>
      </dsp:txXfrm>
    </dsp:sp>
    <dsp:sp modelId="{F8A951EF-49C5-4CEE-A283-C0E0C8AA59AE}">
      <dsp:nvSpPr>
        <dsp:cNvPr id="0" name=""/>
        <dsp:cNvSpPr/>
      </dsp:nvSpPr>
      <dsp:spPr>
        <a:xfrm>
          <a:off x="2479675" y="581478"/>
          <a:ext cx="2254250" cy="1352550"/>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The training needed for new starts</a:t>
          </a:r>
          <a:endParaRPr lang="en-US" sz="1800" kern="1200"/>
        </a:p>
      </dsp:txBody>
      <dsp:txXfrm>
        <a:off x="2479675" y="581478"/>
        <a:ext cx="2254250" cy="1352550"/>
      </dsp:txXfrm>
    </dsp:sp>
    <dsp:sp modelId="{60E890BA-5296-4FA4-AAF6-4F85ADEE4C79}">
      <dsp:nvSpPr>
        <dsp:cNvPr id="0" name=""/>
        <dsp:cNvSpPr/>
      </dsp:nvSpPr>
      <dsp:spPr>
        <a:xfrm>
          <a:off x="4959349" y="581478"/>
          <a:ext cx="2254250" cy="1352550"/>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The way your advisers and support staff interact with customers</a:t>
          </a:r>
          <a:endParaRPr lang="en-US" sz="1800" kern="1200"/>
        </a:p>
      </dsp:txBody>
      <dsp:txXfrm>
        <a:off x="4959349" y="581478"/>
        <a:ext cx="2254250" cy="1352550"/>
      </dsp:txXfrm>
    </dsp:sp>
    <dsp:sp modelId="{B7B1EE68-A0E0-48AD-B802-1390700ABA2C}">
      <dsp:nvSpPr>
        <dsp:cNvPr id="0" name=""/>
        <dsp:cNvSpPr/>
      </dsp:nvSpPr>
      <dsp:spPr>
        <a:xfrm>
          <a:off x="0" y="2159453"/>
          <a:ext cx="2254250" cy="1352550"/>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The standards you use to determine competence</a:t>
          </a:r>
          <a:endParaRPr lang="en-US" sz="1800" kern="1200"/>
        </a:p>
      </dsp:txBody>
      <dsp:txXfrm>
        <a:off x="0" y="2159453"/>
        <a:ext cx="2254250" cy="1352550"/>
      </dsp:txXfrm>
    </dsp:sp>
    <dsp:sp modelId="{3FC88DDC-2B78-40D7-A5D2-E293C768722A}">
      <dsp:nvSpPr>
        <dsp:cNvPr id="0" name=""/>
        <dsp:cNvSpPr/>
      </dsp:nvSpPr>
      <dsp:spPr>
        <a:xfrm>
          <a:off x="2479674" y="2159453"/>
          <a:ext cx="2254250" cy="135255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How your T&amp;C MI contributes to the effective governance of the new consumer duty</a:t>
          </a:r>
          <a:endParaRPr lang="en-US" sz="1800" kern="1200"/>
        </a:p>
      </dsp:txBody>
      <dsp:txXfrm>
        <a:off x="2479674" y="2159453"/>
        <a:ext cx="2254250" cy="1352550"/>
      </dsp:txXfrm>
    </dsp:sp>
    <dsp:sp modelId="{15E84F48-903A-4FFF-B1DD-5E4C0D2D737F}">
      <dsp:nvSpPr>
        <dsp:cNvPr id="0" name=""/>
        <dsp:cNvSpPr/>
      </dsp:nvSpPr>
      <dsp:spPr>
        <a:xfrm>
          <a:off x="4959349" y="2159453"/>
          <a:ext cx="2254250" cy="1352550"/>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Whether you need to introduce T&amp;C approaches to all affected business areas</a:t>
          </a:r>
          <a:endParaRPr lang="en-US" sz="1800" kern="1200"/>
        </a:p>
      </dsp:txBody>
      <dsp:txXfrm>
        <a:off x="4959349" y="2159453"/>
        <a:ext cx="2254250" cy="135255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C681DA42-7C9E-440F-B9B7-BC9542577F53}" type="datetimeFigureOut">
              <a:rPr lang="en-GB" smtClean="0"/>
              <a:t>25/08/2022</a:t>
            </a:fld>
            <a:endParaRPr lang="en-GB"/>
          </a:p>
        </p:txBody>
      </p:sp>
      <p:sp>
        <p:nvSpPr>
          <p:cNvPr id="4" name="Slide Image Placeholder 3"/>
          <p:cNvSpPr>
            <a:spLocks noGrp="1" noRot="1" noChangeAspect="1"/>
          </p:cNvSpPr>
          <p:nvPr>
            <p:ph type="sldImg" idx="2"/>
          </p:nvPr>
        </p:nvSpPr>
        <p:spPr>
          <a:xfrm>
            <a:off x="1189038" y="1252538"/>
            <a:ext cx="4510087" cy="33813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8975" y="4822825"/>
            <a:ext cx="5510213" cy="39449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8650"/>
            <a:ext cx="2984500" cy="50165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02075" y="9518650"/>
            <a:ext cx="2984500" cy="501650"/>
          </a:xfrm>
          <a:prstGeom prst="rect">
            <a:avLst/>
          </a:prstGeom>
        </p:spPr>
        <p:txBody>
          <a:bodyPr vert="horz" lIns="91440" tIns="45720" rIns="91440" bIns="45720" rtlCol="0" anchor="b"/>
          <a:lstStyle>
            <a:lvl1pPr algn="r">
              <a:defRPr sz="1200"/>
            </a:lvl1pPr>
          </a:lstStyle>
          <a:p>
            <a:fld id="{7F8CC759-830B-47DF-A3A3-283773EEAEDB}" type="slidenum">
              <a:rPr lang="en-GB" smtClean="0"/>
              <a:t>‹#›</a:t>
            </a:fld>
            <a:endParaRPr lang="en-GB"/>
          </a:p>
        </p:txBody>
      </p:sp>
    </p:spTree>
    <p:extLst>
      <p:ext uri="{BB962C8B-B14F-4D97-AF65-F5344CB8AC3E}">
        <p14:creationId xmlns:p14="http://schemas.microsoft.com/office/powerpoint/2010/main" val="2109881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F8CC759-830B-47DF-A3A3-283773EEAEDB}" type="slidenum">
              <a:rPr lang="en-GB" smtClean="0"/>
              <a:t>41</a:t>
            </a:fld>
            <a:endParaRPr lang="en-GB"/>
          </a:p>
        </p:txBody>
      </p:sp>
    </p:spTree>
    <p:extLst>
      <p:ext uri="{BB962C8B-B14F-4D97-AF65-F5344CB8AC3E}">
        <p14:creationId xmlns:p14="http://schemas.microsoft.com/office/powerpoint/2010/main" val="3722349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1725529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1733184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2539710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C053DF-B08E-47C6-9B84-90DBA1B89B38}" type="datetimeFigureOut">
              <a:rPr lang="en-GB" smtClean="0"/>
              <a:t>25/08/2022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1385935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C053DF-B08E-47C6-9B84-90DBA1B89B38}" type="datetimeFigureOut">
              <a:rPr lang="en-GB" smtClean="0"/>
              <a:t>25/08/2022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1758480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C053DF-B08E-47C6-9B84-90DBA1B89B38}" type="datetimeFigureOut">
              <a:rPr lang="en-GB" smtClean="0"/>
              <a:t>25/08/2022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2625473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C053DF-B08E-47C6-9B84-90DBA1B89B38}" type="datetimeFigureOut">
              <a:rPr lang="en-GB" smtClean="0"/>
              <a:t>25/08/2022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2576065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0C053DF-B08E-47C6-9B84-90DBA1B89B38}" type="datetimeFigureOut">
              <a:rPr lang="en-GB" smtClean="0"/>
              <a:t>25/08/2022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2349090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C053DF-B08E-47C6-9B84-90DBA1B89B38}" type="datetimeFigureOut">
              <a:rPr lang="en-GB" smtClean="0"/>
              <a:t>25/08/2022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1683265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94906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12037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871338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62927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3191131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148150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C053DF-B08E-47C6-9B84-90DBA1B89B38}" type="datetimeFigureOut">
              <a:rPr lang="en-GB" smtClean="0"/>
              <a:t>25/08/2022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0878B24-DA19-48F1-B366-A3462C6486CB}" type="slidenum">
              <a:rPr lang="en-GB" smtClean="0"/>
              <a:t>‹#›</a:t>
            </a:fld>
            <a:endParaRPr lang="en-GB"/>
          </a:p>
        </p:txBody>
      </p:sp>
    </p:spTree>
    <p:extLst>
      <p:ext uri="{BB962C8B-B14F-4D97-AF65-F5344CB8AC3E}">
        <p14:creationId xmlns:p14="http://schemas.microsoft.com/office/powerpoint/2010/main" val="185675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C053DF-B08E-47C6-9B84-90DBA1B89B38}" type="datetimeFigureOut">
              <a:rPr lang="en-GB" smtClean="0"/>
              <a:t>25/08/2022</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C0878B24-DA19-48F1-B366-A3462C6486CB}" type="slidenum">
              <a:rPr lang="en-GB" smtClean="0"/>
              <a:t>‹#›</a:t>
            </a:fld>
            <a:endParaRPr lang="en-GB"/>
          </a:p>
        </p:txBody>
      </p:sp>
    </p:spTree>
    <p:extLst>
      <p:ext uri="{BB962C8B-B14F-4D97-AF65-F5344CB8AC3E}">
        <p14:creationId xmlns:p14="http://schemas.microsoft.com/office/powerpoint/2010/main" val="30270518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hyperlink" Target="https://www.handbook.fca.org.uk/handbook/glossary/G1167.html" TargetMode="External"/><Relationship Id="rId2" Type="http://schemas.openxmlformats.org/officeDocument/2006/relationships/hyperlink" Target="https://www.handbook.fca.org.uk/handbook/glossary/G430.html" TargetMode="External"/><Relationship Id="rId1" Type="http://schemas.openxmlformats.org/officeDocument/2006/relationships/slideLayout" Target="../slideLayouts/slideLayout2.xml"/><Relationship Id="rId4" Type="http://schemas.openxmlformats.org/officeDocument/2006/relationships/hyperlink" Target="https://www.handbook.fca.org.uk/handbook/glossary/G1159.ht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536" y="2348880"/>
            <a:ext cx="7632848" cy="1646302"/>
          </a:xfrm>
        </p:spPr>
        <p:txBody>
          <a:bodyPr>
            <a:normAutofit fontScale="90000"/>
          </a:bodyPr>
          <a:lstStyle/>
          <a:p>
            <a:r>
              <a:rPr lang="en-GB" dirty="0"/>
              <a:t>The impact of the new Consumer Duty on</a:t>
            </a:r>
            <a:br>
              <a:rPr lang="en-GB" dirty="0"/>
            </a:br>
            <a:r>
              <a:rPr lang="en-GB" dirty="0"/>
              <a:t> T&amp;C Schemes</a:t>
            </a:r>
            <a:br>
              <a:rPr lang="en-GB" dirty="0"/>
            </a:br>
            <a:r>
              <a:rPr lang="en-GB" sz="4400" dirty="0"/>
              <a:t>Post Policy Statement edition</a:t>
            </a:r>
          </a:p>
        </p:txBody>
      </p:sp>
      <p:pic>
        <p:nvPicPr>
          <p:cNvPr id="5" name="Picture 4" descr="Logo, company name&#10;&#10;Description automatically generated">
            <a:extLst>
              <a:ext uri="{FF2B5EF4-FFF2-40B4-BE49-F238E27FC236}">
                <a16:creationId xmlns:a16="http://schemas.microsoft.com/office/drawing/2014/main" id="{B05D27A6-AD8B-4620-AC18-77E0F04793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4869160"/>
            <a:ext cx="2888673" cy="1870364"/>
          </a:xfrm>
          <a:prstGeom prst="rect">
            <a:avLst/>
          </a:prstGeom>
        </p:spPr>
      </p:pic>
    </p:spTree>
    <p:extLst>
      <p:ext uri="{BB962C8B-B14F-4D97-AF65-F5344CB8AC3E}">
        <p14:creationId xmlns:p14="http://schemas.microsoft.com/office/powerpoint/2010/main" val="118041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56D31-DF75-5029-4D38-7402DD248F4E}"/>
              </a:ext>
            </a:extLst>
          </p:cNvPr>
          <p:cNvSpPr>
            <a:spLocks noGrp="1"/>
          </p:cNvSpPr>
          <p:nvPr>
            <p:ph type="title"/>
          </p:nvPr>
        </p:nvSpPr>
        <p:spPr/>
        <p:txBody>
          <a:bodyPr/>
          <a:lstStyle/>
          <a:p>
            <a:r>
              <a:rPr lang="en-GB" dirty="0"/>
              <a:t>What’s changed since CP21/36	</a:t>
            </a:r>
          </a:p>
        </p:txBody>
      </p:sp>
      <p:sp>
        <p:nvSpPr>
          <p:cNvPr id="3" name="Content Placeholder 2">
            <a:extLst>
              <a:ext uri="{FF2B5EF4-FFF2-40B4-BE49-F238E27FC236}">
                <a16:creationId xmlns:a16="http://schemas.microsoft.com/office/drawing/2014/main" id="{7A81E092-62A4-7ED2-A2AF-3091CD8344F9}"/>
              </a:ext>
            </a:extLst>
          </p:cNvPr>
          <p:cNvSpPr>
            <a:spLocks noGrp="1"/>
          </p:cNvSpPr>
          <p:nvPr>
            <p:ph idx="1"/>
          </p:nvPr>
        </p:nvSpPr>
        <p:spPr/>
        <p:txBody>
          <a:bodyPr/>
          <a:lstStyle/>
          <a:p>
            <a:r>
              <a:rPr lang="en-GB" dirty="0"/>
              <a:t>Vast majority of content going ahead – as is</a:t>
            </a:r>
          </a:p>
          <a:p>
            <a:r>
              <a:rPr lang="en-GB" dirty="0"/>
              <a:t>Some changes to clarify, enhance or change</a:t>
            </a:r>
          </a:p>
          <a:p>
            <a:r>
              <a:rPr lang="en-GB" dirty="0"/>
              <a:t>More guidance provided to help understanding</a:t>
            </a:r>
          </a:p>
          <a:p>
            <a:r>
              <a:rPr lang="en-GB" dirty="0"/>
              <a:t>Greater requirements over governance</a:t>
            </a:r>
          </a:p>
          <a:p>
            <a:r>
              <a:rPr lang="en-GB" dirty="0"/>
              <a:t>Timescales for implementation changed</a:t>
            </a:r>
          </a:p>
        </p:txBody>
      </p:sp>
    </p:spTree>
    <p:extLst>
      <p:ext uri="{BB962C8B-B14F-4D97-AF65-F5344CB8AC3E}">
        <p14:creationId xmlns:p14="http://schemas.microsoft.com/office/powerpoint/2010/main" val="4292254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965199" y="609600"/>
            <a:ext cx="7648121" cy="1099457"/>
          </a:xfrm>
        </p:spPr>
        <p:txBody>
          <a:bodyPr>
            <a:normAutofit/>
          </a:bodyPr>
          <a:lstStyle/>
          <a:p>
            <a:r>
              <a:rPr lang="en-GB" dirty="0"/>
              <a:t>Today’s Outcomes</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1">
            <a:extLst>
              <a:ext uri="{FF2B5EF4-FFF2-40B4-BE49-F238E27FC236}">
                <a16:creationId xmlns:a16="http://schemas.microsoft.com/office/drawing/2014/main" id="{460E2DBC-5204-491B-B901-A81C1E18F055}"/>
              </a:ext>
            </a:extLst>
          </p:cNvPr>
          <p:cNvGraphicFramePr>
            <a:graphicFrameLocks noGrp="1"/>
          </p:cNvGraphicFramePr>
          <p:nvPr>
            <p:ph idx="1"/>
            <p:extLst>
              <p:ext uri="{D42A27DB-BD31-4B8C-83A1-F6EECF244321}">
                <p14:modId xmlns:p14="http://schemas.microsoft.com/office/powerpoint/2010/main" val="4218877390"/>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7508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1C58D-6065-65C1-00E9-C8CD17DCFF48}"/>
              </a:ext>
            </a:extLst>
          </p:cNvPr>
          <p:cNvSpPr>
            <a:spLocks noGrp="1"/>
          </p:cNvSpPr>
          <p:nvPr>
            <p:ph type="title"/>
          </p:nvPr>
        </p:nvSpPr>
        <p:spPr/>
        <p:txBody>
          <a:bodyPr/>
          <a:lstStyle/>
          <a:p>
            <a:r>
              <a:rPr lang="en-GB" dirty="0"/>
              <a:t>From a T&amp;C perspective – things to look out for</a:t>
            </a:r>
          </a:p>
        </p:txBody>
      </p:sp>
      <p:sp>
        <p:nvSpPr>
          <p:cNvPr id="3" name="Content Placeholder 2">
            <a:extLst>
              <a:ext uri="{FF2B5EF4-FFF2-40B4-BE49-F238E27FC236}">
                <a16:creationId xmlns:a16="http://schemas.microsoft.com/office/drawing/2014/main" id="{BDA59E9D-22C8-3BE1-5213-659141C96C28}"/>
              </a:ext>
            </a:extLst>
          </p:cNvPr>
          <p:cNvSpPr>
            <a:spLocks noGrp="1"/>
          </p:cNvSpPr>
          <p:nvPr>
            <p:ph idx="1"/>
          </p:nvPr>
        </p:nvSpPr>
        <p:spPr/>
        <p:txBody>
          <a:bodyPr>
            <a:normAutofit fontScale="92500" lnSpcReduction="20000"/>
          </a:bodyPr>
          <a:lstStyle/>
          <a:p>
            <a:pPr marL="342900" lvl="0" indent="-342900">
              <a:lnSpc>
                <a:spcPct val="150000"/>
              </a:lnSpc>
              <a:buSzPts val="1000"/>
              <a:buFont typeface="Symbol" panose="05050102010706020507" pitchFamily="18" charset="2"/>
              <a:buChar char=""/>
              <a:tabLst>
                <a:tab pos="457200" algn="l"/>
              </a:tabLst>
            </a:pPr>
            <a:r>
              <a:rPr lang="en-GB" sz="1800" dirty="0">
                <a:solidFill>
                  <a:srgbClr val="202020"/>
                </a:solidFill>
                <a:effectLst/>
                <a:latin typeface="Helvetica" panose="020B0604020202020204" pitchFamily="34" charset="0"/>
                <a:ea typeface="Times New Roman" panose="02020603050405020304" pitchFamily="18" charset="0"/>
              </a:rPr>
              <a:t>The structure and content of your T&amp;C Procedures</a:t>
            </a:r>
            <a:endParaRPr lang="en-GB" sz="1800" dirty="0">
              <a:solidFill>
                <a:srgbClr val="202020"/>
              </a:solidFill>
              <a:effectLst/>
              <a:latin typeface="Calibri" panose="020F0502020204030204" pitchFamily="34" charset="0"/>
              <a:ea typeface="Calibri" panose="020F0502020204030204" pitchFamily="34" charset="0"/>
            </a:endParaRPr>
          </a:p>
          <a:p>
            <a:pPr marL="342900" lvl="0" indent="-342900">
              <a:lnSpc>
                <a:spcPct val="150000"/>
              </a:lnSpc>
              <a:buSzPts val="1000"/>
              <a:buFont typeface="Symbol" panose="05050102010706020507" pitchFamily="18" charset="2"/>
              <a:buChar char=""/>
              <a:tabLst>
                <a:tab pos="457200" algn="l"/>
              </a:tabLst>
            </a:pPr>
            <a:r>
              <a:rPr lang="en-GB" sz="1800" dirty="0">
                <a:solidFill>
                  <a:srgbClr val="202020"/>
                </a:solidFill>
                <a:effectLst/>
                <a:latin typeface="Helvetica" panose="020B0604020202020204" pitchFamily="34" charset="0"/>
                <a:ea typeface="Times New Roman" panose="02020603050405020304" pitchFamily="18" charset="0"/>
              </a:rPr>
              <a:t>The training needed for new starts</a:t>
            </a:r>
            <a:endParaRPr lang="en-GB" sz="1800" dirty="0">
              <a:solidFill>
                <a:srgbClr val="202020"/>
              </a:solidFill>
              <a:effectLst/>
              <a:latin typeface="Calibri" panose="020F0502020204030204" pitchFamily="34" charset="0"/>
              <a:ea typeface="Calibri" panose="020F0502020204030204" pitchFamily="34" charset="0"/>
            </a:endParaRPr>
          </a:p>
          <a:p>
            <a:pPr marL="342900" lvl="0" indent="-342900">
              <a:lnSpc>
                <a:spcPct val="150000"/>
              </a:lnSpc>
              <a:buSzPts val="1000"/>
              <a:buFont typeface="Symbol" panose="05050102010706020507" pitchFamily="18" charset="2"/>
              <a:buChar char=""/>
              <a:tabLst>
                <a:tab pos="457200" algn="l"/>
              </a:tabLst>
            </a:pPr>
            <a:r>
              <a:rPr lang="en-GB" sz="1800" dirty="0">
                <a:solidFill>
                  <a:srgbClr val="202020"/>
                </a:solidFill>
                <a:effectLst/>
                <a:latin typeface="Helvetica" panose="020B0604020202020204" pitchFamily="34" charset="0"/>
                <a:ea typeface="Times New Roman" panose="02020603050405020304" pitchFamily="18" charset="0"/>
              </a:rPr>
              <a:t>The way your advisers and support staff interact with customers</a:t>
            </a:r>
            <a:endParaRPr lang="en-GB" sz="1800" dirty="0">
              <a:solidFill>
                <a:srgbClr val="202020"/>
              </a:solidFill>
              <a:effectLst/>
              <a:latin typeface="Calibri" panose="020F0502020204030204" pitchFamily="34" charset="0"/>
              <a:ea typeface="Calibri" panose="020F0502020204030204" pitchFamily="34" charset="0"/>
            </a:endParaRPr>
          </a:p>
          <a:p>
            <a:pPr marL="342900" lvl="0" indent="-342900">
              <a:lnSpc>
                <a:spcPct val="150000"/>
              </a:lnSpc>
              <a:buSzPts val="1000"/>
              <a:buFont typeface="Symbol" panose="05050102010706020507" pitchFamily="18" charset="2"/>
              <a:buChar char=""/>
              <a:tabLst>
                <a:tab pos="457200" algn="l"/>
              </a:tabLst>
            </a:pPr>
            <a:r>
              <a:rPr lang="en-GB" sz="1800" dirty="0">
                <a:solidFill>
                  <a:srgbClr val="202020"/>
                </a:solidFill>
                <a:effectLst/>
                <a:latin typeface="Helvetica" panose="020B0604020202020204" pitchFamily="34" charset="0"/>
                <a:ea typeface="Times New Roman" panose="02020603050405020304" pitchFamily="18" charset="0"/>
              </a:rPr>
              <a:t>The standards you use to determine competence</a:t>
            </a:r>
            <a:endParaRPr lang="en-GB" sz="1800" dirty="0">
              <a:solidFill>
                <a:srgbClr val="202020"/>
              </a:solidFill>
              <a:effectLst/>
              <a:latin typeface="Calibri" panose="020F0502020204030204" pitchFamily="34" charset="0"/>
              <a:ea typeface="Calibri" panose="020F0502020204030204" pitchFamily="34" charset="0"/>
            </a:endParaRPr>
          </a:p>
          <a:p>
            <a:pPr marL="342900" lvl="0" indent="-342900">
              <a:lnSpc>
                <a:spcPct val="150000"/>
              </a:lnSpc>
              <a:buSzPts val="1000"/>
              <a:buFont typeface="Symbol" panose="05050102010706020507" pitchFamily="18" charset="2"/>
              <a:buChar char=""/>
              <a:tabLst>
                <a:tab pos="457200" algn="l"/>
              </a:tabLst>
            </a:pPr>
            <a:r>
              <a:rPr lang="en-GB" sz="1800" dirty="0">
                <a:solidFill>
                  <a:srgbClr val="202020"/>
                </a:solidFill>
                <a:effectLst/>
                <a:latin typeface="Helvetica" panose="020B0604020202020204" pitchFamily="34" charset="0"/>
                <a:ea typeface="Times New Roman" panose="02020603050405020304" pitchFamily="18" charset="0"/>
              </a:rPr>
              <a:t>How your T&amp;C MI contributes to the effective governance of the new consumer duty</a:t>
            </a:r>
            <a:endParaRPr lang="en-GB" sz="1800" dirty="0">
              <a:solidFill>
                <a:srgbClr val="202020"/>
              </a:solidFill>
              <a:effectLst/>
              <a:latin typeface="Calibri" panose="020F0502020204030204" pitchFamily="34" charset="0"/>
              <a:ea typeface="Calibri" panose="020F0502020204030204" pitchFamily="34" charset="0"/>
            </a:endParaRPr>
          </a:p>
          <a:p>
            <a:pPr marL="342900" lvl="0" indent="-342900">
              <a:lnSpc>
                <a:spcPct val="150000"/>
              </a:lnSpc>
              <a:buSzPts val="1000"/>
              <a:buFont typeface="Symbol" panose="05050102010706020507" pitchFamily="18" charset="2"/>
              <a:buChar char=""/>
              <a:tabLst>
                <a:tab pos="457200" algn="l"/>
              </a:tabLst>
            </a:pPr>
            <a:r>
              <a:rPr lang="en-GB" sz="1800" dirty="0">
                <a:solidFill>
                  <a:srgbClr val="202020"/>
                </a:solidFill>
                <a:effectLst/>
                <a:latin typeface="Helvetica" panose="020B0604020202020204" pitchFamily="34" charset="0"/>
                <a:ea typeface="Times New Roman" panose="02020603050405020304" pitchFamily="18" charset="0"/>
              </a:rPr>
              <a:t>Whether you need to introduce T&amp;C approaches to all affected business areas</a:t>
            </a:r>
            <a:endParaRPr lang="en-GB" sz="1800" dirty="0">
              <a:solidFill>
                <a:srgbClr val="202020"/>
              </a:solidFill>
              <a:effectLst/>
              <a:latin typeface="Calibri" panose="020F0502020204030204" pitchFamily="34" charset="0"/>
              <a:ea typeface="Calibri" panose="020F0502020204030204" pitchFamily="34" charset="0"/>
            </a:endParaRPr>
          </a:p>
          <a:p>
            <a:pPr marL="0" indent="0">
              <a:buNone/>
            </a:pPr>
            <a:endParaRPr lang="en-GB" dirty="0"/>
          </a:p>
        </p:txBody>
      </p:sp>
    </p:spTree>
    <p:extLst>
      <p:ext uri="{BB962C8B-B14F-4D97-AF65-F5344CB8AC3E}">
        <p14:creationId xmlns:p14="http://schemas.microsoft.com/office/powerpoint/2010/main" val="1382171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So why is more regulation needed?</a:t>
            </a:r>
          </a:p>
        </p:txBody>
      </p:sp>
    </p:spTree>
    <p:extLst>
      <p:ext uri="{BB962C8B-B14F-4D97-AF65-F5344CB8AC3E}">
        <p14:creationId xmlns:p14="http://schemas.microsoft.com/office/powerpoint/2010/main" val="459535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965199" y="609600"/>
            <a:ext cx="7648121" cy="1099457"/>
          </a:xfrm>
        </p:spPr>
        <p:txBody>
          <a:bodyPr>
            <a:normAutofit/>
          </a:bodyPr>
          <a:lstStyle/>
          <a:p>
            <a:r>
              <a:rPr lang="en-GB" dirty="0"/>
              <a:t>So why is more regulation needed?</a:t>
            </a:r>
          </a:p>
        </p:txBody>
      </p:sp>
      <p:sp>
        <p:nvSpPr>
          <p:cNvPr id="13" name="Isosceles Triangle 12">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7" name="Content Placeholder 4">
            <a:extLst>
              <a:ext uri="{FF2B5EF4-FFF2-40B4-BE49-F238E27FC236}">
                <a16:creationId xmlns:a16="http://schemas.microsoft.com/office/drawing/2014/main" id="{2DB72C17-DAA3-457A-B326-DB3586A9392A}"/>
              </a:ext>
            </a:extLst>
          </p:cNvPr>
          <p:cNvGraphicFramePr>
            <a:graphicFrameLocks noGrp="1"/>
          </p:cNvGraphicFramePr>
          <p:nvPr>
            <p:ph idx="1"/>
            <p:extLst>
              <p:ext uri="{D42A27DB-BD31-4B8C-83A1-F6EECF244321}">
                <p14:modId xmlns:p14="http://schemas.microsoft.com/office/powerpoint/2010/main" val="4214039316"/>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3561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489360" y="1382486"/>
            <a:ext cx="2660686" cy="4093028"/>
          </a:xfrm>
        </p:spPr>
        <p:txBody>
          <a:bodyPr anchor="ctr">
            <a:normAutofit/>
          </a:bodyPr>
          <a:lstStyle/>
          <a:p>
            <a:r>
              <a:rPr lang="en-GB" sz="3800"/>
              <a:t>FCA Success Measures</a:t>
            </a:r>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8467"/>
            <a:ext cx="3575050"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1">
            <a:extLst>
              <a:ext uri="{FF2B5EF4-FFF2-40B4-BE49-F238E27FC236}">
                <a16:creationId xmlns:a16="http://schemas.microsoft.com/office/drawing/2014/main" id="{EF74D417-DA1B-4288-B373-A6B16F67CEE3}"/>
              </a:ext>
            </a:extLst>
          </p:cNvPr>
          <p:cNvGraphicFramePr>
            <a:graphicFrameLocks noGrp="1"/>
          </p:cNvGraphicFramePr>
          <p:nvPr>
            <p:ph idx="1"/>
            <p:extLst>
              <p:ext uri="{D42A27DB-BD31-4B8C-83A1-F6EECF244321}">
                <p14:modId xmlns:p14="http://schemas.microsoft.com/office/powerpoint/2010/main" val="3577136057"/>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2740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Consumer Duty</a:t>
            </a:r>
          </a:p>
        </p:txBody>
      </p:sp>
      <p:sp>
        <p:nvSpPr>
          <p:cNvPr id="2" name="Content Placeholder 1"/>
          <p:cNvSpPr>
            <a:spLocks noGrp="1"/>
          </p:cNvSpPr>
          <p:nvPr>
            <p:ph idx="1"/>
          </p:nvPr>
        </p:nvSpPr>
        <p:spPr/>
        <p:txBody>
          <a:bodyPr/>
          <a:lstStyle/>
          <a:p>
            <a:r>
              <a:rPr lang="en-GB" dirty="0"/>
              <a:t>Comprises 3 elements</a:t>
            </a:r>
          </a:p>
          <a:p>
            <a:r>
              <a:rPr lang="en-GB" dirty="0"/>
              <a:t>A New Principle </a:t>
            </a:r>
          </a:p>
          <a:p>
            <a:r>
              <a:rPr lang="en-GB" dirty="0"/>
              <a:t>3 Cross Cutting Rules</a:t>
            </a:r>
          </a:p>
          <a:p>
            <a:r>
              <a:rPr lang="en-GB" dirty="0"/>
              <a:t>4 Outcomes</a:t>
            </a:r>
          </a:p>
        </p:txBody>
      </p:sp>
    </p:spTree>
    <p:extLst>
      <p:ext uri="{BB962C8B-B14F-4D97-AF65-F5344CB8AC3E}">
        <p14:creationId xmlns:p14="http://schemas.microsoft.com/office/powerpoint/2010/main" val="361349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a:xfrm>
            <a:off x="482600" y="816638"/>
            <a:ext cx="2525519" cy="5224724"/>
          </a:xfrm>
        </p:spPr>
        <p:txBody>
          <a:bodyPr anchor="ctr">
            <a:normAutofit/>
          </a:bodyPr>
          <a:lstStyle/>
          <a:p>
            <a:r>
              <a:rPr lang="en-GB" dirty="0"/>
              <a:t>Principle 12- a firm must act to deliver good outcomes for retail clients</a:t>
            </a:r>
          </a:p>
        </p:txBody>
      </p:sp>
      <p:sp>
        <p:nvSpPr>
          <p:cNvPr id="2" name="Content Placeholder 1"/>
          <p:cNvSpPr>
            <a:spLocks noGrp="1"/>
          </p:cNvSpPr>
          <p:nvPr>
            <p:ph idx="1"/>
          </p:nvPr>
        </p:nvSpPr>
        <p:spPr>
          <a:xfrm>
            <a:off x="3490721" y="816638"/>
            <a:ext cx="3464779" cy="5224724"/>
          </a:xfrm>
        </p:spPr>
        <p:txBody>
          <a:bodyPr anchor="ctr">
            <a:normAutofit/>
          </a:bodyPr>
          <a:lstStyle/>
          <a:p>
            <a:r>
              <a:rPr lang="en-GB" dirty="0"/>
              <a:t>Principles 6 and 7 dis-applied for retail business in scope</a:t>
            </a:r>
          </a:p>
          <a:p>
            <a:r>
              <a:rPr lang="en-GB" dirty="0"/>
              <a:t>Wording ‘clearer’ that principles that it replaces</a:t>
            </a:r>
          </a:p>
          <a:p>
            <a:r>
              <a:rPr lang="en-GB" dirty="0"/>
              <a:t>Guidance covering TCF and Vulnerable customers still applies (PRIN 2A.1.17 G))</a:t>
            </a:r>
          </a:p>
          <a:p>
            <a:r>
              <a:rPr lang="en-GB" dirty="0"/>
              <a:t>Focus on consumer outcomes of a product wherever they stand in the distribution chain</a:t>
            </a:r>
          </a:p>
        </p:txBody>
      </p:sp>
    </p:spTree>
    <p:extLst>
      <p:ext uri="{BB962C8B-B14F-4D97-AF65-F5344CB8AC3E}">
        <p14:creationId xmlns:p14="http://schemas.microsoft.com/office/powerpoint/2010/main" val="464933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91928-C1C6-8589-0169-3A59AD9D7986}"/>
              </a:ext>
            </a:extLst>
          </p:cNvPr>
          <p:cNvSpPr>
            <a:spLocks noGrp="1"/>
          </p:cNvSpPr>
          <p:nvPr>
            <p:ph type="title"/>
          </p:nvPr>
        </p:nvSpPr>
        <p:spPr/>
        <p:txBody>
          <a:bodyPr/>
          <a:lstStyle/>
          <a:p>
            <a:r>
              <a:rPr lang="en-GB" dirty="0"/>
              <a:t>What exactly is a good outcome?</a:t>
            </a:r>
          </a:p>
        </p:txBody>
      </p:sp>
      <p:sp>
        <p:nvSpPr>
          <p:cNvPr id="3" name="Content Placeholder 2">
            <a:extLst>
              <a:ext uri="{FF2B5EF4-FFF2-40B4-BE49-F238E27FC236}">
                <a16:creationId xmlns:a16="http://schemas.microsoft.com/office/drawing/2014/main" id="{FEF1CDDC-52D8-382C-BF5A-3FA3AF90E2B2}"/>
              </a:ext>
            </a:extLst>
          </p:cNvPr>
          <p:cNvSpPr>
            <a:spLocks noGrp="1"/>
          </p:cNvSpPr>
          <p:nvPr>
            <p:ph idx="1"/>
          </p:nvPr>
        </p:nvSpPr>
        <p:spPr/>
        <p:txBody>
          <a:bodyPr/>
          <a:lstStyle/>
          <a:p>
            <a:r>
              <a:rPr lang="en-GB" dirty="0"/>
              <a:t>From the questions firms can expect to be asked by the FCA (Also by the Champion and the Chair)</a:t>
            </a:r>
          </a:p>
          <a:p>
            <a:r>
              <a:rPr lang="en-GB" dirty="0"/>
              <a:t>How does the firm define good outcomes (over the short, medium and long term) for customers using its products and services?</a:t>
            </a:r>
          </a:p>
        </p:txBody>
      </p:sp>
    </p:spTree>
    <p:extLst>
      <p:ext uri="{BB962C8B-B14F-4D97-AF65-F5344CB8AC3E}">
        <p14:creationId xmlns:p14="http://schemas.microsoft.com/office/powerpoint/2010/main" val="3580102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DDB31-B356-478B-A557-DF6E8F6551FF}"/>
              </a:ext>
            </a:extLst>
          </p:cNvPr>
          <p:cNvSpPr>
            <a:spLocks noGrp="1"/>
          </p:cNvSpPr>
          <p:nvPr>
            <p:ph type="title"/>
          </p:nvPr>
        </p:nvSpPr>
        <p:spPr/>
        <p:txBody>
          <a:bodyPr>
            <a:normAutofit fontScale="90000"/>
          </a:bodyPr>
          <a:lstStyle/>
          <a:p>
            <a:r>
              <a:rPr lang="en-GB" dirty="0"/>
              <a:t>Lets think about how different parties might respond</a:t>
            </a:r>
          </a:p>
        </p:txBody>
      </p:sp>
      <p:graphicFrame>
        <p:nvGraphicFramePr>
          <p:cNvPr id="4" name="Table 4">
            <a:extLst>
              <a:ext uri="{FF2B5EF4-FFF2-40B4-BE49-F238E27FC236}">
                <a16:creationId xmlns:a16="http://schemas.microsoft.com/office/drawing/2014/main" id="{142FC93C-CFD6-4FEC-A899-D8035899F101}"/>
              </a:ext>
            </a:extLst>
          </p:cNvPr>
          <p:cNvGraphicFramePr>
            <a:graphicFrameLocks noGrp="1"/>
          </p:cNvGraphicFramePr>
          <p:nvPr>
            <p:ph idx="1"/>
          </p:nvPr>
        </p:nvGraphicFramePr>
        <p:xfrm>
          <a:off x="609600" y="2160588"/>
          <a:ext cx="6348411" cy="3708400"/>
        </p:xfrm>
        <a:graphic>
          <a:graphicData uri="http://schemas.openxmlformats.org/drawingml/2006/table">
            <a:tbl>
              <a:tblPr firstRow="1" bandRow="1">
                <a:tableStyleId>{5C22544A-7EE6-4342-B048-85BDC9FD1C3A}</a:tableStyleId>
              </a:tblPr>
              <a:tblGrid>
                <a:gridCol w="2116137">
                  <a:extLst>
                    <a:ext uri="{9D8B030D-6E8A-4147-A177-3AD203B41FA5}">
                      <a16:colId xmlns:a16="http://schemas.microsoft.com/office/drawing/2014/main" val="623636250"/>
                    </a:ext>
                  </a:extLst>
                </a:gridCol>
                <a:gridCol w="2116137">
                  <a:extLst>
                    <a:ext uri="{9D8B030D-6E8A-4147-A177-3AD203B41FA5}">
                      <a16:colId xmlns:a16="http://schemas.microsoft.com/office/drawing/2014/main" val="2855004410"/>
                    </a:ext>
                  </a:extLst>
                </a:gridCol>
                <a:gridCol w="2116137">
                  <a:extLst>
                    <a:ext uri="{9D8B030D-6E8A-4147-A177-3AD203B41FA5}">
                      <a16:colId xmlns:a16="http://schemas.microsoft.com/office/drawing/2014/main" val="2771807335"/>
                    </a:ext>
                  </a:extLst>
                </a:gridCol>
              </a:tblGrid>
              <a:tr h="370840">
                <a:tc>
                  <a:txBody>
                    <a:bodyPr/>
                    <a:lstStyle/>
                    <a:p>
                      <a:r>
                        <a:rPr lang="en-GB" dirty="0"/>
                        <a:t>FCA</a:t>
                      </a:r>
                    </a:p>
                  </a:txBody>
                  <a:tcPr/>
                </a:tc>
                <a:tc>
                  <a:txBody>
                    <a:bodyPr/>
                    <a:lstStyle/>
                    <a:p>
                      <a:r>
                        <a:rPr lang="en-GB" dirty="0"/>
                        <a:t>FIRM</a:t>
                      </a:r>
                    </a:p>
                  </a:txBody>
                  <a:tcPr/>
                </a:tc>
                <a:tc>
                  <a:txBody>
                    <a:bodyPr/>
                    <a:lstStyle/>
                    <a:p>
                      <a:r>
                        <a:rPr lang="en-GB" dirty="0"/>
                        <a:t>CUSTOMER</a:t>
                      </a:r>
                    </a:p>
                  </a:txBody>
                  <a:tcPr/>
                </a:tc>
                <a:extLst>
                  <a:ext uri="{0D108BD9-81ED-4DB2-BD59-A6C34878D82A}">
                    <a16:rowId xmlns:a16="http://schemas.microsoft.com/office/drawing/2014/main" val="267560971"/>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28371151"/>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520015225"/>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616637706"/>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989356120"/>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96531766"/>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415961431"/>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892992729"/>
                  </a:ext>
                </a:extLst>
              </a:tr>
              <a:tr h="370840">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87856114"/>
                  </a:ext>
                </a:extLst>
              </a:tr>
              <a:tr h="370840">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4032786673"/>
                  </a:ext>
                </a:extLst>
              </a:tr>
            </a:tbl>
          </a:graphicData>
        </a:graphic>
      </p:graphicFrame>
    </p:spTree>
    <p:extLst>
      <p:ext uri="{BB962C8B-B14F-4D97-AF65-F5344CB8AC3E}">
        <p14:creationId xmlns:p14="http://schemas.microsoft.com/office/powerpoint/2010/main" val="2854356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ABFCD-5838-4AF4-A9F2-BF7A7BF55E01}"/>
              </a:ext>
            </a:extLst>
          </p:cNvPr>
          <p:cNvSpPr>
            <a:spLocks noGrp="1"/>
          </p:cNvSpPr>
          <p:nvPr>
            <p:ph type="title"/>
          </p:nvPr>
        </p:nvSpPr>
        <p:spPr>
          <a:xfrm>
            <a:off x="609599" y="609600"/>
            <a:ext cx="6347713" cy="659160"/>
          </a:xfrm>
        </p:spPr>
        <p:txBody>
          <a:bodyPr/>
          <a:lstStyle/>
          <a:p>
            <a:r>
              <a:rPr lang="en-GB" dirty="0"/>
              <a:t>FCA</a:t>
            </a:r>
          </a:p>
        </p:txBody>
      </p:sp>
      <p:sp>
        <p:nvSpPr>
          <p:cNvPr id="3" name="Content Placeholder 2">
            <a:extLst>
              <a:ext uri="{FF2B5EF4-FFF2-40B4-BE49-F238E27FC236}">
                <a16:creationId xmlns:a16="http://schemas.microsoft.com/office/drawing/2014/main" id="{531F7C5C-84F2-4FB1-B9FA-C778772B686F}"/>
              </a:ext>
            </a:extLst>
          </p:cNvPr>
          <p:cNvSpPr>
            <a:spLocks noGrp="1"/>
          </p:cNvSpPr>
          <p:nvPr>
            <p:ph idx="1"/>
          </p:nvPr>
        </p:nvSpPr>
        <p:spPr>
          <a:xfrm>
            <a:off x="609599" y="1268760"/>
            <a:ext cx="6347714" cy="4772603"/>
          </a:xfrm>
        </p:spPr>
        <p:txBody>
          <a:bodyPr/>
          <a:lstStyle/>
          <a:p>
            <a:r>
              <a:rPr lang="en-GB" dirty="0"/>
              <a:t>Product designed for someone like the customer</a:t>
            </a:r>
          </a:p>
          <a:p>
            <a:r>
              <a:rPr lang="en-GB" dirty="0"/>
              <a:t>Matches to customer objectives</a:t>
            </a:r>
          </a:p>
          <a:p>
            <a:r>
              <a:rPr lang="en-GB" dirty="0"/>
              <a:t>Sold at a price that was fair</a:t>
            </a:r>
          </a:p>
          <a:p>
            <a:r>
              <a:rPr lang="en-GB" dirty="0"/>
              <a:t>Marketing /Literature free from bias/clear and suitable for customers’ circumstances</a:t>
            </a:r>
          </a:p>
          <a:p>
            <a:r>
              <a:rPr lang="en-GB" dirty="0"/>
              <a:t>Product terms understood by the customer</a:t>
            </a:r>
          </a:p>
          <a:p>
            <a:r>
              <a:rPr lang="en-GB" dirty="0"/>
              <a:t>Customers stick to their choices as they are happy</a:t>
            </a:r>
          </a:p>
          <a:p>
            <a:r>
              <a:rPr lang="en-GB" dirty="0"/>
              <a:t>Customers find it easy to make changes</a:t>
            </a:r>
          </a:p>
          <a:p>
            <a:r>
              <a:rPr lang="en-GB" dirty="0"/>
              <a:t>Product performs in line with expectations</a:t>
            </a:r>
          </a:p>
          <a:p>
            <a:r>
              <a:rPr lang="en-GB" dirty="0"/>
              <a:t>Customers feedback confirms experiences</a:t>
            </a:r>
          </a:p>
          <a:p>
            <a:r>
              <a:rPr lang="en-GB" dirty="0"/>
              <a:t>Fewer complaints referred to FOS</a:t>
            </a:r>
          </a:p>
          <a:p>
            <a:r>
              <a:rPr lang="en-GB" dirty="0"/>
              <a:t>Support at all stages of the product cycle</a:t>
            </a:r>
          </a:p>
        </p:txBody>
      </p:sp>
    </p:spTree>
    <p:extLst>
      <p:ext uri="{BB962C8B-B14F-4D97-AF65-F5344CB8AC3E}">
        <p14:creationId xmlns:p14="http://schemas.microsoft.com/office/powerpoint/2010/main" val="203055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ABFCD-5838-4AF4-A9F2-BF7A7BF55E01}"/>
              </a:ext>
            </a:extLst>
          </p:cNvPr>
          <p:cNvSpPr>
            <a:spLocks noGrp="1"/>
          </p:cNvSpPr>
          <p:nvPr>
            <p:ph type="title"/>
          </p:nvPr>
        </p:nvSpPr>
        <p:spPr>
          <a:xfrm>
            <a:off x="609599" y="609600"/>
            <a:ext cx="6347713" cy="659160"/>
          </a:xfrm>
        </p:spPr>
        <p:txBody>
          <a:bodyPr/>
          <a:lstStyle/>
          <a:p>
            <a:r>
              <a:rPr lang="en-GB" dirty="0"/>
              <a:t>FCA</a:t>
            </a:r>
          </a:p>
        </p:txBody>
      </p:sp>
      <p:sp>
        <p:nvSpPr>
          <p:cNvPr id="3" name="Content Placeholder 2">
            <a:extLst>
              <a:ext uri="{FF2B5EF4-FFF2-40B4-BE49-F238E27FC236}">
                <a16:creationId xmlns:a16="http://schemas.microsoft.com/office/drawing/2014/main" id="{531F7C5C-84F2-4FB1-B9FA-C778772B686F}"/>
              </a:ext>
            </a:extLst>
          </p:cNvPr>
          <p:cNvSpPr>
            <a:spLocks noGrp="1"/>
          </p:cNvSpPr>
          <p:nvPr>
            <p:ph idx="1"/>
          </p:nvPr>
        </p:nvSpPr>
        <p:spPr>
          <a:xfrm>
            <a:off x="609599" y="1268760"/>
            <a:ext cx="6347714" cy="4772603"/>
          </a:xfrm>
        </p:spPr>
        <p:txBody>
          <a:bodyPr/>
          <a:lstStyle/>
          <a:p>
            <a:r>
              <a:rPr lang="en-GB" dirty="0"/>
              <a:t>Customer is clearly centric to company culture</a:t>
            </a:r>
          </a:p>
          <a:p>
            <a:r>
              <a:rPr lang="en-GB" dirty="0"/>
              <a:t>Understanding of firm’s values and how they work with Code of Conduct</a:t>
            </a:r>
          </a:p>
          <a:p>
            <a:r>
              <a:rPr lang="en-GB" dirty="0"/>
              <a:t>Greater levels of consumer protection provided</a:t>
            </a:r>
          </a:p>
          <a:p>
            <a:r>
              <a:rPr lang="en-GB" dirty="0"/>
              <a:t>Healthy competition between companies</a:t>
            </a:r>
          </a:p>
          <a:p>
            <a:r>
              <a:rPr lang="en-GB" dirty="0"/>
              <a:t>Increased trust in financial services</a:t>
            </a:r>
          </a:p>
        </p:txBody>
      </p:sp>
    </p:spTree>
    <p:extLst>
      <p:ext uri="{BB962C8B-B14F-4D97-AF65-F5344CB8AC3E}">
        <p14:creationId xmlns:p14="http://schemas.microsoft.com/office/powerpoint/2010/main" val="4121197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ABFCD-5838-4AF4-A9F2-BF7A7BF55E01}"/>
              </a:ext>
            </a:extLst>
          </p:cNvPr>
          <p:cNvSpPr>
            <a:spLocks noGrp="1"/>
          </p:cNvSpPr>
          <p:nvPr>
            <p:ph type="title"/>
          </p:nvPr>
        </p:nvSpPr>
        <p:spPr>
          <a:xfrm>
            <a:off x="609599" y="609600"/>
            <a:ext cx="6347713" cy="659160"/>
          </a:xfrm>
        </p:spPr>
        <p:txBody>
          <a:bodyPr/>
          <a:lstStyle/>
          <a:p>
            <a:r>
              <a:rPr lang="en-GB" dirty="0"/>
              <a:t>Company</a:t>
            </a:r>
          </a:p>
        </p:txBody>
      </p:sp>
      <p:sp>
        <p:nvSpPr>
          <p:cNvPr id="3" name="Content Placeholder 2">
            <a:extLst>
              <a:ext uri="{FF2B5EF4-FFF2-40B4-BE49-F238E27FC236}">
                <a16:creationId xmlns:a16="http://schemas.microsoft.com/office/drawing/2014/main" id="{531F7C5C-84F2-4FB1-B9FA-C778772B686F}"/>
              </a:ext>
            </a:extLst>
          </p:cNvPr>
          <p:cNvSpPr>
            <a:spLocks noGrp="1"/>
          </p:cNvSpPr>
          <p:nvPr>
            <p:ph idx="1"/>
          </p:nvPr>
        </p:nvSpPr>
        <p:spPr>
          <a:xfrm>
            <a:off x="609599" y="1268760"/>
            <a:ext cx="6347714" cy="4772603"/>
          </a:xfrm>
        </p:spPr>
        <p:txBody>
          <a:bodyPr/>
          <a:lstStyle/>
          <a:p>
            <a:r>
              <a:rPr lang="en-GB" dirty="0"/>
              <a:t>Right products or services to the right customers at the right price at the right time – (Is this not conduct?)</a:t>
            </a:r>
          </a:p>
          <a:p>
            <a:r>
              <a:rPr lang="en-GB" dirty="0"/>
              <a:t>To make a profit!</a:t>
            </a:r>
          </a:p>
          <a:p>
            <a:r>
              <a:rPr lang="en-GB" dirty="0"/>
              <a:t>To have customers who don’t complain but recommend</a:t>
            </a:r>
          </a:p>
          <a:p>
            <a:r>
              <a:rPr lang="en-GB" dirty="0"/>
              <a:t>To be recognised for providing the highest levels of UX, customer service and achievement of outcomes</a:t>
            </a:r>
          </a:p>
          <a:p>
            <a:r>
              <a:rPr lang="en-GB" dirty="0"/>
              <a:t>To have customers who trust you</a:t>
            </a:r>
          </a:p>
        </p:txBody>
      </p:sp>
    </p:spTree>
    <p:extLst>
      <p:ext uri="{BB962C8B-B14F-4D97-AF65-F5344CB8AC3E}">
        <p14:creationId xmlns:p14="http://schemas.microsoft.com/office/powerpoint/2010/main" val="1590317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ABFCD-5838-4AF4-A9F2-BF7A7BF55E01}"/>
              </a:ext>
            </a:extLst>
          </p:cNvPr>
          <p:cNvSpPr>
            <a:spLocks noGrp="1"/>
          </p:cNvSpPr>
          <p:nvPr>
            <p:ph type="title"/>
          </p:nvPr>
        </p:nvSpPr>
        <p:spPr>
          <a:xfrm>
            <a:off x="609599" y="609600"/>
            <a:ext cx="6347713" cy="659160"/>
          </a:xfrm>
        </p:spPr>
        <p:txBody>
          <a:bodyPr/>
          <a:lstStyle/>
          <a:p>
            <a:r>
              <a:rPr lang="en-GB" dirty="0"/>
              <a:t>Customers</a:t>
            </a:r>
          </a:p>
        </p:txBody>
      </p:sp>
      <p:sp>
        <p:nvSpPr>
          <p:cNvPr id="3" name="Content Placeholder 2">
            <a:extLst>
              <a:ext uri="{FF2B5EF4-FFF2-40B4-BE49-F238E27FC236}">
                <a16:creationId xmlns:a16="http://schemas.microsoft.com/office/drawing/2014/main" id="{531F7C5C-84F2-4FB1-B9FA-C778772B686F}"/>
              </a:ext>
            </a:extLst>
          </p:cNvPr>
          <p:cNvSpPr>
            <a:spLocks noGrp="1"/>
          </p:cNvSpPr>
          <p:nvPr>
            <p:ph idx="1"/>
          </p:nvPr>
        </p:nvSpPr>
        <p:spPr>
          <a:xfrm>
            <a:off x="609599" y="1268760"/>
            <a:ext cx="6347714" cy="4772603"/>
          </a:xfrm>
        </p:spPr>
        <p:txBody>
          <a:bodyPr/>
          <a:lstStyle/>
          <a:p>
            <a:r>
              <a:rPr lang="en-GB" dirty="0"/>
              <a:t>Helps me achieve my goals</a:t>
            </a:r>
          </a:p>
          <a:p>
            <a:r>
              <a:rPr lang="en-GB" dirty="0"/>
              <a:t>The price was good (not necessarily the cheapest)</a:t>
            </a:r>
          </a:p>
          <a:p>
            <a:r>
              <a:rPr lang="en-GB" dirty="0"/>
              <a:t>I understand the key/essential points</a:t>
            </a:r>
          </a:p>
          <a:p>
            <a:r>
              <a:rPr lang="en-GB" dirty="0"/>
              <a:t>It is easy for me to change if my circumstances change</a:t>
            </a:r>
          </a:p>
          <a:p>
            <a:r>
              <a:rPr lang="en-GB" dirty="0"/>
              <a:t>I am kept informed of performance/developments</a:t>
            </a:r>
          </a:p>
          <a:p>
            <a:r>
              <a:rPr lang="en-GB" dirty="0"/>
              <a:t>I know who/how to contact support</a:t>
            </a:r>
          </a:p>
          <a:p>
            <a:r>
              <a:rPr lang="en-GB" dirty="0"/>
              <a:t>I know when/how to complain if I need to</a:t>
            </a:r>
          </a:p>
          <a:p>
            <a:r>
              <a:rPr lang="en-GB" dirty="0"/>
              <a:t>I know how to and what happens if I cancel</a:t>
            </a:r>
          </a:p>
          <a:p>
            <a:r>
              <a:rPr lang="en-GB" dirty="0"/>
              <a:t>I feel that I have made an informed decision</a:t>
            </a:r>
          </a:p>
          <a:p>
            <a:r>
              <a:rPr lang="en-GB" dirty="0"/>
              <a:t>I understand the levels of risk and accept them</a:t>
            </a:r>
          </a:p>
          <a:p>
            <a:r>
              <a:rPr lang="en-GB" dirty="0"/>
              <a:t>I trust the firm</a:t>
            </a:r>
          </a:p>
        </p:txBody>
      </p:sp>
    </p:spTree>
    <p:extLst>
      <p:ext uri="{BB962C8B-B14F-4D97-AF65-F5344CB8AC3E}">
        <p14:creationId xmlns:p14="http://schemas.microsoft.com/office/powerpoint/2010/main" val="2863088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20BE2-748B-DE98-1662-DD47F40B70EF}"/>
              </a:ext>
            </a:extLst>
          </p:cNvPr>
          <p:cNvSpPr>
            <a:spLocks noGrp="1"/>
          </p:cNvSpPr>
          <p:nvPr>
            <p:ph type="title"/>
          </p:nvPr>
        </p:nvSpPr>
        <p:spPr/>
        <p:txBody>
          <a:bodyPr/>
          <a:lstStyle/>
          <a:p>
            <a:r>
              <a:rPr lang="en-GB" dirty="0"/>
              <a:t>Outcomes</a:t>
            </a:r>
          </a:p>
        </p:txBody>
      </p:sp>
      <p:sp>
        <p:nvSpPr>
          <p:cNvPr id="3" name="Content Placeholder 2">
            <a:extLst>
              <a:ext uri="{FF2B5EF4-FFF2-40B4-BE49-F238E27FC236}">
                <a16:creationId xmlns:a16="http://schemas.microsoft.com/office/drawing/2014/main" id="{06E7686A-8B70-E928-AF5B-854073A9D5AA}"/>
              </a:ext>
            </a:extLst>
          </p:cNvPr>
          <p:cNvSpPr>
            <a:spLocks noGrp="1"/>
          </p:cNvSpPr>
          <p:nvPr>
            <p:ph idx="1"/>
          </p:nvPr>
        </p:nvSpPr>
        <p:spPr/>
        <p:txBody>
          <a:bodyPr/>
          <a:lstStyle/>
          <a:p>
            <a:r>
              <a:rPr lang="en-GB" dirty="0"/>
              <a:t>Can vary depends on who you ask (Regulator, Firm or Customer)</a:t>
            </a:r>
          </a:p>
          <a:p>
            <a:r>
              <a:rPr lang="en-GB" dirty="0"/>
              <a:t>Within groups outcomes can vary, so you may see multiple indicators</a:t>
            </a:r>
          </a:p>
          <a:p>
            <a:r>
              <a:rPr lang="en-GB" dirty="0"/>
              <a:t>Put customer at centre of what you do but you will still need to consider FCA and Firm’s outcomes</a:t>
            </a:r>
          </a:p>
          <a:p>
            <a:r>
              <a:rPr lang="en-GB" dirty="0"/>
              <a:t>Outcomes can vary at different touchpoints along customer journey</a:t>
            </a:r>
          </a:p>
        </p:txBody>
      </p:sp>
    </p:spTree>
    <p:extLst>
      <p:ext uri="{BB962C8B-B14F-4D97-AF65-F5344CB8AC3E}">
        <p14:creationId xmlns:p14="http://schemas.microsoft.com/office/powerpoint/2010/main" val="2266419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870F-57A4-3D3F-EA37-8E03E71E134B}"/>
              </a:ext>
            </a:extLst>
          </p:cNvPr>
          <p:cNvSpPr>
            <a:spLocks noGrp="1"/>
          </p:cNvSpPr>
          <p:nvPr>
            <p:ph type="title"/>
          </p:nvPr>
        </p:nvSpPr>
        <p:spPr/>
        <p:txBody>
          <a:bodyPr/>
          <a:lstStyle/>
          <a:p>
            <a:r>
              <a:rPr lang="en-GB" dirty="0"/>
              <a:t>Customer Journey</a:t>
            </a:r>
          </a:p>
        </p:txBody>
      </p:sp>
      <p:sp>
        <p:nvSpPr>
          <p:cNvPr id="3" name="Content Placeholder 2">
            <a:extLst>
              <a:ext uri="{FF2B5EF4-FFF2-40B4-BE49-F238E27FC236}">
                <a16:creationId xmlns:a16="http://schemas.microsoft.com/office/drawing/2014/main" id="{DF10DF52-17E1-40C9-C322-E0F7654B79E6}"/>
              </a:ext>
            </a:extLst>
          </p:cNvPr>
          <p:cNvSpPr>
            <a:spLocks noGrp="1"/>
          </p:cNvSpPr>
          <p:nvPr>
            <p:ph idx="1"/>
          </p:nvPr>
        </p:nvSpPr>
        <p:spPr/>
        <p:txBody>
          <a:bodyPr/>
          <a:lstStyle/>
          <a:p>
            <a:pPr marR="5100"/>
            <a:r>
              <a:rPr lang="en-GB" sz="1800" b="0" i="0" u="none" strike="noStrike" baseline="0" dirty="0">
                <a:latin typeface="Gill Sans MT" panose="020B0502020104020203" pitchFamily="34" charset="0"/>
              </a:rPr>
              <a:t>Our rules require firms to consider the needs, characteristics and objectives of their customers – including those with characteristics of vulnerability – and how they behave, at every stage of the customer journey. As well as acting to deliver good customer outcomes, </a:t>
            </a:r>
            <a:r>
              <a:rPr lang="en-GB" sz="1800" b="0" i="0" u="none" strike="noStrike" baseline="0" dirty="0">
                <a:solidFill>
                  <a:srgbClr val="000000"/>
                </a:solidFill>
                <a:latin typeface="Effra Light"/>
              </a:rPr>
              <a:t>firms will need to understand and evidence whether those outcomes are being met.</a:t>
            </a:r>
            <a:endParaRPr lang="en-GB" dirty="0"/>
          </a:p>
        </p:txBody>
      </p:sp>
    </p:spTree>
    <p:extLst>
      <p:ext uri="{BB962C8B-B14F-4D97-AF65-F5344CB8AC3E}">
        <p14:creationId xmlns:p14="http://schemas.microsoft.com/office/powerpoint/2010/main" val="421219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Customer Touchpoints</a:t>
            </a:r>
          </a:p>
        </p:txBody>
      </p:sp>
      <p:sp>
        <p:nvSpPr>
          <p:cNvPr id="2" name="Content Placeholder 1"/>
          <p:cNvSpPr>
            <a:spLocks noGrp="1"/>
          </p:cNvSpPr>
          <p:nvPr>
            <p:ph idx="1"/>
          </p:nvPr>
        </p:nvSpPr>
        <p:spPr/>
        <p:txBody>
          <a:bodyPr/>
          <a:lstStyle/>
          <a:p>
            <a:r>
              <a:rPr lang="en-GB" dirty="0"/>
              <a:t>A touchpoint represents where previous, current or potential customers interact with a business.</a:t>
            </a:r>
          </a:p>
          <a:p>
            <a:r>
              <a:rPr lang="en-GB" dirty="0"/>
              <a:t>Touchpoints occur before, during and after affect buying decisions</a:t>
            </a:r>
          </a:p>
        </p:txBody>
      </p:sp>
    </p:spTree>
    <p:extLst>
      <p:ext uri="{BB962C8B-B14F-4D97-AF65-F5344CB8AC3E}">
        <p14:creationId xmlns:p14="http://schemas.microsoft.com/office/powerpoint/2010/main" val="698082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595264"/>
          </a:xfrm>
        </p:spPr>
        <p:txBody>
          <a:bodyPr>
            <a:normAutofit fontScale="90000"/>
          </a:bodyPr>
          <a:lstStyle/>
          <a:p>
            <a:r>
              <a:rPr lang="en-GB" dirty="0"/>
              <a:t>Examples BEFORE –encourages customers to make initial purchase</a:t>
            </a:r>
          </a:p>
        </p:txBody>
      </p:sp>
      <p:sp>
        <p:nvSpPr>
          <p:cNvPr id="5" name="Content Placeholder 4"/>
          <p:cNvSpPr>
            <a:spLocks noGrp="1"/>
          </p:cNvSpPr>
          <p:nvPr>
            <p:ph sz="half" idx="2"/>
          </p:nvPr>
        </p:nvSpPr>
        <p:spPr/>
        <p:txBody>
          <a:bodyPr/>
          <a:lstStyle/>
          <a:p>
            <a:r>
              <a:rPr lang="en-GB" dirty="0"/>
              <a:t>Online Ads</a:t>
            </a:r>
          </a:p>
          <a:p>
            <a:r>
              <a:rPr lang="en-GB" dirty="0"/>
              <a:t>Print Ads</a:t>
            </a:r>
          </a:p>
          <a:p>
            <a:r>
              <a:rPr lang="en-GB" dirty="0"/>
              <a:t>Marketing campaigns</a:t>
            </a:r>
          </a:p>
          <a:p>
            <a:r>
              <a:rPr lang="en-GB" dirty="0"/>
              <a:t>Video tutorials</a:t>
            </a:r>
          </a:p>
          <a:p>
            <a:r>
              <a:rPr lang="en-GB" dirty="0"/>
              <a:t>Blog posts</a:t>
            </a:r>
          </a:p>
          <a:p>
            <a:r>
              <a:rPr lang="en-GB" dirty="0"/>
              <a:t>Landing pages</a:t>
            </a:r>
          </a:p>
          <a:p>
            <a:r>
              <a:rPr lang="en-GB" dirty="0"/>
              <a:t>Infographics</a:t>
            </a:r>
          </a:p>
          <a:p>
            <a:pPr marL="109728" indent="0">
              <a:buNone/>
            </a:pPr>
            <a:endParaRPr lang="en-GB" dirty="0"/>
          </a:p>
        </p:txBody>
      </p:sp>
      <p:sp>
        <p:nvSpPr>
          <p:cNvPr id="6" name="Content Placeholder 5"/>
          <p:cNvSpPr>
            <a:spLocks noGrp="1"/>
          </p:cNvSpPr>
          <p:nvPr>
            <p:ph sz="quarter" idx="4"/>
          </p:nvPr>
        </p:nvSpPr>
        <p:spPr/>
        <p:txBody>
          <a:bodyPr/>
          <a:lstStyle/>
          <a:p>
            <a:r>
              <a:rPr lang="en-GB" dirty="0"/>
              <a:t>Social media platforms</a:t>
            </a:r>
          </a:p>
          <a:p>
            <a:r>
              <a:rPr lang="en-GB" dirty="0"/>
              <a:t>TV or broadcast ads</a:t>
            </a:r>
          </a:p>
          <a:p>
            <a:r>
              <a:rPr lang="en-GB" dirty="0"/>
              <a:t>Customer reviews</a:t>
            </a:r>
          </a:p>
          <a:p>
            <a:r>
              <a:rPr lang="en-GB" dirty="0"/>
              <a:t>Product ratings</a:t>
            </a:r>
          </a:p>
          <a:p>
            <a:r>
              <a:rPr lang="en-GB" dirty="0"/>
              <a:t>Product launch events</a:t>
            </a:r>
          </a:p>
        </p:txBody>
      </p:sp>
    </p:spTree>
    <p:extLst>
      <p:ext uri="{BB962C8B-B14F-4D97-AF65-F5344CB8AC3E}">
        <p14:creationId xmlns:p14="http://schemas.microsoft.com/office/powerpoint/2010/main" val="4055616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Examples DURING –encourages repeat purchases</a:t>
            </a:r>
          </a:p>
        </p:txBody>
      </p:sp>
      <p:sp>
        <p:nvSpPr>
          <p:cNvPr id="5" name="Content Placeholder 4"/>
          <p:cNvSpPr>
            <a:spLocks noGrp="1"/>
          </p:cNvSpPr>
          <p:nvPr>
            <p:ph sz="half" idx="2"/>
          </p:nvPr>
        </p:nvSpPr>
        <p:spPr/>
        <p:txBody>
          <a:bodyPr/>
          <a:lstStyle/>
          <a:p>
            <a:r>
              <a:rPr lang="en-GB" dirty="0"/>
              <a:t>Company website</a:t>
            </a:r>
          </a:p>
          <a:p>
            <a:r>
              <a:rPr lang="en-GB" dirty="0"/>
              <a:t>Product pages</a:t>
            </a:r>
          </a:p>
          <a:p>
            <a:r>
              <a:rPr lang="en-GB" dirty="0"/>
              <a:t>Bricks &amp; mortar store</a:t>
            </a:r>
          </a:p>
          <a:p>
            <a:r>
              <a:rPr lang="en-GB" dirty="0"/>
              <a:t>Point of sale</a:t>
            </a:r>
          </a:p>
          <a:p>
            <a:r>
              <a:rPr lang="en-GB" dirty="0"/>
              <a:t>Product catalogues</a:t>
            </a:r>
          </a:p>
          <a:p>
            <a:r>
              <a:rPr lang="en-GB" dirty="0"/>
              <a:t>Sales Reps</a:t>
            </a:r>
          </a:p>
          <a:p>
            <a:r>
              <a:rPr lang="en-GB" dirty="0"/>
              <a:t>Product packaging</a:t>
            </a:r>
          </a:p>
          <a:p>
            <a:pPr marL="109728" indent="0">
              <a:buNone/>
            </a:pPr>
            <a:endParaRPr lang="en-GB" dirty="0"/>
          </a:p>
        </p:txBody>
      </p:sp>
    </p:spTree>
    <p:extLst>
      <p:ext uri="{BB962C8B-B14F-4D97-AF65-F5344CB8AC3E}">
        <p14:creationId xmlns:p14="http://schemas.microsoft.com/office/powerpoint/2010/main" val="2371704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Examples AFTER – Helps you enhance customer experiences</a:t>
            </a:r>
          </a:p>
        </p:txBody>
      </p:sp>
      <p:sp>
        <p:nvSpPr>
          <p:cNvPr id="5" name="Content Placeholder 4"/>
          <p:cNvSpPr>
            <a:spLocks noGrp="1"/>
          </p:cNvSpPr>
          <p:nvPr>
            <p:ph sz="half" idx="2"/>
          </p:nvPr>
        </p:nvSpPr>
        <p:spPr/>
        <p:txBody>
          <a:bodyPr/>
          <a:lstStyle/>
          <a:p>
            <a:r>
              <a:rPr lang="en-GB" dirty="0"/>
              <a:t>Feedback surveys</a:t>
            </a:r>
          </a:p>
          <a:p>
            <a:r>
              <a:rPr lang="en-GB" dirty="0"/>
              <a:t>Email newsletters</a:t>
            </a:r>
          </a:p>
          <a:p>
            <a:r>
              <a:rPr lang="en-GB" dirty="0"/>
              <a:t>Purchase confirmation emails</a:t>
            </a:r>
          </a:p>
          <a:p>
            <a:r>
              <a:rPr lang="en-GB" dirty="0"/>
              <a:t>Thank you emails</a:t>
            </a:r>
          </a:p>
          <a:p>
            <a:pPr lvl="1"/>
            <a:endParaRPr lang="en-GB" dirty="0"/>
          </a:p>
          <a:p>
            <a:pPr marL="109728" indent="0">
              <a:buNone/>
            </a:pPr>
            <a:endParaRPr lang="en-GB" dirty="0"/>
          </a:p>
        </p:txBody>
      </p:sp>
      <p:sp>
        <p:nvSpPr>
          <p:cNvPr id="6" name="Content Placeholder 5"/>
          <p:cNvSpPr>
            <a:spLocks noGrp="1"/>
          </p:cNvSpPr>
          <p:nvPr>
            <p:ph sz="quarter" idx="4"/>
          </p:nvPr>
        </p:nvSpPr>
        <p:spPr/>
        <p:txBody>
          <a:bodyPr/>
          <a:lstStyle/>
          <a:p>
            <a:r>
              <a:rPr lang="en-GB" dirty="0"/>
              <a:t>Customer service reps</a:t>
            </a:r>
          </a:p>
          <a:p>
            <a:r>
              <a:rPr lang="en-GB" dirty="0"/>
              <a:t>Renewal options</a:t>
            </a:r>
          </a:p>
          <a:p>
            <a:r>
              <a:rPr lang="en-GB" dirty="0"/>
              <a:t>Help centres</a:t>
            </a:r>
          </a:p>
          <a:p>
            <a:r>
              <a:rPr lang="en-GB" dirty="0"/>
              <a:t>Customer loyalty programmes</a:t>
            </a:r>
          </a:p>
          <a:p>
            <a:r>
              <a:rPr lang="en-GB"/>
              <a:t>Billing documents</a:t>
            </a:r>
            <a:endParaRPr lang="en-GB" dirty="0"/>
          </a:p>
        </p:txBody>
      </p:sp>
    </p:spTree>
    <p:extLst>
      <p:ext uri="{BB962C8B-B14F-4D97-AF65-F5344CB8AC3E}">
        <p14:creationId xmlns:p14="http://schemas.microsoft.com/office/powerpoint/2010/main" val="1708558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9360" y="1382486"/>
            <a:ext cx="2660686" cy="4093028"/>
          </a:xfrm>
        </p:spPr>
        <p:txBody>
          <a:bodyPr anchor="ctr">
            <a:normAutofit/>
          </a:bodyPr>
          <a:lstStyle/>
          <a:p>
            <a:r>
              <a:rPr lang="en-GB" sz="3800"/>
              <a:t>What does this tell us?</a:t>
            </a:r>
          </a:p>
        </p:txBody>
      </p:sp>
      <p:graphicFrame>
        <p:nvGraphicFramePr>
          <p:cNvPr id="5" name="Content Placeholder 1">
            <a:extLst>
              <a:ext uri="{FF2B5EF4-FFF2-40B4-BE49-F238E27FC236}">
                <a16:creationId xmlns:a16="http://schemas.microsoft.com/office/drawing/2014/main" id="{79705161-8567-4219-9152-889CF81E8417}"/>
              </a:ext>
            </a:extLst>
          </p:cNvPr>
          <p:cNvGraphicFramePr>
            <a:graphicFrameLocks noGrp="1"/>
          </p:cNvGraphicFramePr>
          <p:nvPr>
            <p:ph idx="1"/>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9051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2600" y="816638"/>
            <a:ext cx="2525519" cy="5224724"/>
          </a:xfrm>
        </p:spPr>
        <p:txBody>
          <a:bodyPr anchor="ctr">
            <a:normAutofit/>
          </a:bodyPr>
          <a:lstStyle/>
          <a:p>
            <a:r>
              <a:rPr lang="en-GB" dirty="0"/>
              <a:t>SYSC3.1.9</a:t>
            </a:r>
          </a:p>
        </p:txBody>
      </p:sp>
      <p:sp>
        <p:nvSpPr>
          <p:cNvPr id="2" name="Content Placeholder 1"/>
          <p:cNvSpPr>
            <a:spLocks noGrp="1"/>
          </p:cNvSpPr>
          <p:nvPr>
            <p:ph idx="1"/>
          </p:nvPr>
        </p:nvSpPr>
        <p:spPr>
          <a:xfrm>
            <a:off x="3490721" y="816638"/>
            <a:ext cx="3464779" cy="5224724"/>
          </a:xfrm>
        </p:spPr>
        <p:txBody>
          <a:bodyPr anchor="ctr">
            <a:normAutofit/>
          </a:bodyPr>
          <a:lstStyle/>
          <a:p>
            <a:pPr marL="109728" indent="0">
              <a:buNone/>
            </a:pPr>
            <a:r>
              <a:rPr lang="en-GB" dirty="0">
                <a:hlinkClick r:id="rId2"/>
              </a:rPr>
              <a:t>Firms</a:t>
            </a:r>
            <a:r>
              <a:rPr lang="en-GB" dirty="0"/>
              <a:t> which are carrying on activities that are not subject to </a:t>
            </a:r>
            <a:r>
              <a:rPr lang="en-GB" dirty="0">
                <a:hlinkClick r:id="rId3"/>
              </a:rPr>
              <a:t>TC</a:t>
            </a:r>
            <a:r>
              <a:rPr lang="en-GB" dirty="0"/>
              <a:t> may nevertheless wish to take </a:t>
            </a:r>
            <a:r>
              <a:rPr lang="en-GB" dirty="0">
                <a:hlinkClick r:id="rId3"/>
              </a:rPr>
              <a:t>TC</a:t>
            </a:r>
            <a:r>
              <a:rPr lang="en-GB" dirty="0"/>
              <a:t> into account in complying with the competence requirements in </a:t>
            </a:r>
            <a:r>
              <a:rPr lang="en-GB" dirty="0">
                <a:hlinkClick r:id="rId4"/>
              </a:rPr>
              <a:t>SYSC</a:t>
            </a:r>
            <a:endParaRPr lang="en-GB" dirty="0"/>
          </a:p>
          <a:p>
            <a:endParaRPr lang="en-GB" dirty="0"/>
          </a:p>
        </p:txBody>
      </p:sp>
    </p:spTree>
    <p:extLst>
      <p:ext uri="{BB962C8B-B14F-4D97-AF65-F5344CB8AC3E}">
        <p14:creationId xmlns:p14="http://schemas.microsoft.com/office/powerpoint/2010/main" val="1437748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764704"/>
            <a:ext cx="8229600" cy="1143000"/>
          </a:xfrm>
        </p:spPr>
        <p:txBody>
          <a:bodyPr>
            <a:normAutofit fontScale="90000"/>
          </a:bodyPr>
          <a:lstStyle/>
          <a:p>
            <a:r>
              <a:rPr lang="en-GB" dirty="0"/>
              <a:t>Principle 12- a firm must act to deliver good outcomes for retail clients</a:t>
            </a:r>
          </a:p>
        </p:txBody>
      </p:sp>
      <p:sp>
        <p:nvSpPr>
          <p:cNvPr id="2" name="Content Placeholder 1"/>
          <p:cNvSpPr>
            <a:spLocks noGrp="1"/>
          </p:cNvSpPr>
          <p:nvPr>
            <p:ph idx="1"/>
          </p:nvPr>
        </p:nvSpPr>
        <p:spPr>
          <a:xfrm>
            <a:off x="683568" y="2132856"/>
            <a:ext cx="7787208" cy="4107912"/>
          </a:xfrm>
        </p:spPr>
        <p:txBody>
          <a:bodyPr>
            <a:normAutofit/>
          </a:bodyPr>
          <a:lstStyle/>
          <a:p>
            <a:r>
              <a:rPr lang="en-GB" dirty="0"/>
              <a:t>It is appropriate to require a high level of protection for retail customers for reasons including:</a:t>
            </a:r>
          </a:p>
          <a:p>
            <a:r>
              <a:rPr lang="en-GB" dirty="0"/>
              <a:t>Typically in a weak bargaining position</a:t>
            </a:r>
          </a:p>
          <a:p>
            <a:r>
              <a:rPr lang="en-GB" dirty="0"/>
              <a:t>Susceptible to cognitive and behavioural biases</a:t>
            </a:r>
          </a:p>
          <a:p>
            <a:r>
              <a:rPr lang="en-GB" dirty="0"/>
              <a:t>May lack experience or expertise in products</a:t>
            </a:r>
          </a:p>
          <a:p>
            <a:r>
              <a:rPr lang="en-GB" dirty="0"/>
              <a:t>Frequently information asymmetries involved</a:t>
            </a:r>
          </a:p>
        </p:txBody>
      </p:sp>
    </p:spTree>
    <p:extLst>
      <p:ext uri="{BB962C8B-B14F-4D97-AF65-F5344CB8AC3E}">
        <p14:creationId xmlns:p14="http://schemas.microsoft.com/office/powerpoint/2010/main" val="59587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Behavioural Economics	</a:t>
            </a:r>
          </a:p>
        </p:txBody>
      </p:sp>
      <p:sp>
        <p:nvSpPr>
          <p:cNvPr id="2" name="Content Placeholder 1"/>
          <p:cNvSpPr>
            <a:spLocks noGrp="1"/>
          </p:cNvSpPr>
          <p:nvPr>
            <p:ph idx="1"/>
          </p:nvPr>
        </p:nvSpPr>
        <p:spPr/>
        <p:txBody>
          <a:bodyPr/>
          <a:lstStyle/>
          <a:p>
            <a:r>
              <a:rPr lang="en-GB" dirty="0"/>
              <a:t>Heuristics</a:t>
            </a:r>
          </a:p>
          <a:p>
            <a:r>
              <a:rPr lang="en-GB" dirty="0"/>
              <a:t>Asymmetries</a:t>
            </a:r>
          </a:p>
          <a:p>
            <a:r>
              <a:rPr lang="en-GB" dirty="0"/>
              <a:t>Biases</a:t>
            </a:r>
          </a:p>
          <a:p>
            <a:endParaRPr lang="en-GB" dirty="0"/>
          </a:p>
          <a:p>
            <a:r>
              <a:rPr lang="en-GB" dirty="0"/>
              <a:t>FCA Occasional Paper April 2013</a:t>
            </a:r>
          </a:p>
          <a:p>
            <a:pPr marL="109728" indent="0">
              <a:buNone/>
            </a:pPr>
            <a:r>
              <a:rPr lang="en-GB" b="1" i="1" dirty="0"/>
              <a:t>Applying behavioural economics at the Financial Conduct Authority</a:t>
            </a:r>
          </a:p>
        </p:txBody>
      </p:sp>
    </p:spTree>
    <p:extLst>
      <p:ext uri="{BB962C8B-B14F-4D97-AF65-F5344CB8AC3E}">
        <p14:creationId xmlns:p14="http://schemas.microsoft.com/office/powerpoint/2010/main" val="4152746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Behavioural Economics	</a:t>
            </a:r>
          </a:p>
        </p:txBody>
      </p:sp>
      <p:sp>
        <p:nvSpPr>
          <p:cNvPr id="2" name="Content Placeholder 1"/>
          <p:cNvSpPr>
            <a:spLocks noGrp="1"/>
          </p:cNvSpPr>
          <p:nvPr>
            <p:ph idx="1"/>
          </p:nvPr>
        </p:nvSpPr>
        <p:spPr/>
        <p:txBody>
          <a:bodyPr/>
          <a:lstStyle/>
          <a:p>
            <a:r>
              <a:rPr lang="en-GB" dirty="0"/>
              <a:t>Let’s take a quick look at Biases and ask ourselves where these might feature in the customer journey.</a:t>
            </a:r>
          </a:p>
          <a:p>
            <a:r>
              <a:rPr lang="en-GB" b="1" i="1" dirty="0"/>
              <a:t>Watch this video</a:t>
            </a:r>
          </a:p>
        </p:txBody>
      </p:sp>
    </p:spTree>
    <p:extLst>
      <p:ext uri="{BB962C8B-B14F-4D97-AF65-F5344CB8AC3E}">
        <p14:creationId xmlns:p14="http://schemas.microsoft.com/office/powerpoint/2010/main" val="4041909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D179-D830-4053-A4A3-57499F83FD71}"/>
              </a:ext>
            </a:extLst>
          </p:cNvPr>
          <p:cNvSpPr>
            <a:spLocks noGrp="1"/>
          </p:cNvSpPr>
          <p:nvPr>
            <p:ph type="title"/>
          </p:nvPr>
        </p:nvSpPr>
        <p:spPr/>
        <p:txBody>
          <a:bodyPr/>
          <a:lstStyle/>
          <a:p>
            <a:r>
              <a:rPr lang="en-GB" dirty="0"/>
              <a:t>Behavioural Economics – Biases – most common</a:t>
            </a:r>
          </a:p>
        </p:txBody>
      </p:sp>
      <p:sp>
        <p:nvSpPr>
          <p:cNvPr id="3" name="Content Placeholder 2">
            <a:extLst>
              <a:ext uri="{FF2B5EF4-FFF2-40B4-BE49-F238E27FC236}">
                <a16:creationId xmlns:a16="http://schemas.microsoft.com/office/drawing/2014/main" id="{E097A6CE-715B-47DA-A9AE-F6C64B1140E6}"/>
              </a:ext>
            </a:extLst>
          </p:cNvPr>
          <p:cNvSpPr>
            <a:spLocks noGrp="1"/>
          </p:cNvSpPr>
          <p:nvPr>
            <p:ph idx="1"/>
          </p:nvPr>
        </p:nvSpPr>
        <p:spPr/>
        <p:txBody>
          <a:bodyPr/>
          <a:lstStyle/>
          <a:p>
            <a:r>
              <a:rPr lang="en-GB" dirty="0"/>
              <a:t>Attention</a:t>
            </a:r>
          </a:p>
          <a:p>
            <a:r>
              <a:rPr lang="en-GB" dirty="0"/>
              <a:t>Confirmation</a:t>
            </a:r>
          </a:p>
          <a:p>
            <a:r>
              <a:rPr lang="en-GB" dirty="0"/>
              <a:t>Recency</a:t>
            </a:r>
          </a:p>
          <a:p>
            <a:r>
              <a:rPr lang="en-GB" dirty="0"/>
              <a:t>Optimism</a:t>
            </a:r>
          </a:p>
          <a:p>
            <a:r>
              <a:rPr lang="en-GB" dirty="0"/>
              <a:t>Herd Mentality</a:t>
            </a:r>
          </a:p>
          <a:p>
            <a:r>
              <a:rPr lang="en-GB" dirty="0"/>
              <a:t>Loss Aversion</a:t>
            </a:r>
          </a:p>
        </p:txBody>
      </p:sp>
      <p:sp>
        <p:nvSpPr>
          <p:cNvPr id="4" name="TextBox 3">
            <a:extLst>
              <a:ext uri="{FF2B5EF4-FFF2-40B4-BE49-F238E27FC236}">
                <a16:creationId xmlns:a16="http://schemas.microsoft.com/office/drawing/2014/main" id="{F015649C-C370-42C6-9CAC-3771A6CCED1E}"/>
              </a:ext>
            </a:extLst>
          </p:cNvPr>
          <p:cNvSpPr txBox="1"/>
          <p:nvPr/>
        </p:nvSpPr>
        <p:spPr>
          <a:xfrm>
            <a:off x="2699792" y="5229200"/>
            <a:ext cx="4257520" cy="923330"/>
          </a:xfrm>
          <a:prstGeom prst="rect">
            <a:avLst/>
          </a:prstGeom>
          <a:noFill/>
        </p:spPr>
        <p:txBody>
          <a:bodyPr wrap="square" rtlCol="0">
            <a:spAutoFit/>
          </a:bodyPr>
          <a:lstStyle/>
          <a:p>
            <a:r>
              <a:rPr lang="en-GB" b="1" dirty="0"/>
              <a:t>When are the most common circumstances when a consumer would experience these?</a:t>
            </a:r>
          </a:p>
        </p:txBody>
      </p:sp>
    </p:spTree>
    <p:extLst>
      <p:ext uri="{BB962C8B-B14F-4D97-AF65-F5344CB8AC3E}">
        <p14:creationId xmlns:p14="http://schemas.microsoft.com/office/powerpoint/2010/main" val="2186937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75925-E855-E3AA-F290-C0358841B007}"/>
              </a:ext>
            </a:extLst>
          </p:cNvPr>
          <p:cNvSpPr>
            <a:spLocks noGrp="1"/>
          </p:cNvSpPr>
          <p:nvPr>
            <p:ph type="title"/>
          </p:nvPr>
        </p:nvSpPr>
        <p:spPr/>
        <p:txBody>
          <a:bodyPr/>
          <a:lstStyle/>
          <a:p>
            <a:r>
              <a:rPr lang="en-GB" dirty="0"/>
              <a:t>Relationship between Principle 12 and T&amp;C</a:t>
            </a:r>
          </a:p>
        </p:txBody>
      </p:sp>
      <p:sp>
        <p:nvSpPr>
          <p:cNvPr id="3" name="Content Placeholder 2">
            <a:extLst>
              <a:ext uri="{FF2B5EF4-FFF2-40B4-BE49-F238E27FC236}">
                <a16:creationId xmlns:a16="http://schemas.microsoft.com/office/drawing/2014/main" id="{9B509DA9-DB20-9E1D-6573-9DE7E8E6F094}"/>
              </a:ext>
            </a:extLst>
          </p:cNvPr>
          <p:cNvSpPr>
            <a:spLocks noGrp="1"/>
          </p:cNvSpPr>
          <p:nvPr>
            <p:ph idx="1"/>
          </p:nvPr>
        </p:nvSpPr>
        <p:spPr/>
        <p:txBody>
          <a:bodyPr/>
          <a:lstStyle/>
          <a:p>
            <a:r>
              <a:rPr lang="en-GB" dirty="0"/>
              <a:t>Based on what has been covered so far what are the key points you have picked up on how your approach to T&amp;C might change?</a:t>
            </a:r>
          </a:p>
          <a:p>
            <a:endParaRPr lang="en-GB" dirty="0"/>
          </a:p>
        </p:txBody>
      </p:sp>
    </p:spTree>
    <p:extLst>
      <p:ext uri="{BB962C8B-B14F-4D97-AF65-F5344CB8AC3E}">
        <p14:creationId xmlns:p14="http://schemas.microsoft.com/office/powerpoint/2010/main" val="2199432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EE75925-E855-E3AA-F290-C0358841B007}"/>
              </a:ext>
            </a:extLst>
          </p:cNvPr>
          <p:cNvSpPr>
            <a:spLocks noGrp="1"/>
          </p:cNvSpPr>
          <p:nvPr>
            <p:ph type="title"/>
          </p:nvPr>
        </p:nvSpPr>
        <p:spPr>
          <a:xfrm>
            <a:off x="482600" y="816638"/>
            <a:ext cx="2525519" cy="5224724"/>
          </a:xfrm>
        </p:spPr>
        <p:txBody>
          <a:bodyPr anchor="ctr">
            <a:normAutofit/>
          </a:bodyPr>
          <a:lstStyle/>
          <a:p>
            <a:r>
              <a:rPr lang="en-GB" sz="3300"/>
              <a:t>Relationship between Principle 12 and T&amp;C</a:t>
            </a:r>
          </a:p>
        </p:txBody>
      </p:sp>
      <p:sp>
        <p:nvSpPr>
          <p:cNvPr id="3" name="Content Placeholder 2">
            <a:extLst>
              <a:ext uri="{FF2B5EF4-FFF2-40B4-BE49-F238E27FC236}">
                <a16:creationId xmlns:a16="http://schemas.microsoft.com/office/drawing/2014/main" id="{9B509DA9-DB20-9E1D-6573-9DE7E8E6F094}"/>
              </a:ext>
            </a:extLst>
          </p:cNvPr>
          <p:cNvSpPr>
            <a:spLocks noGrp="1"/>
          </p:cNvSpPr>
          <p:nvPr>
            <p:ph idx="1"/>
          </p:nvPr>
        </p:nvSpPr>
        <p:spPr>
          <a:xfrm>
            <a:off x="3490721" y="816638"/>
            <a:ext cx="3464779" cy="5224724"/>
          </a:xfrm>
        </p:spPr>
        <p:txBody>
          <a:bodyPr anchor="ctr">
            <a:normAutofit/>
          </a:bodyPr>
          <a:lstStyle/>
          <a:p>
            <a:pPr>
              <a:lnSpc>
                <a:spcPct val="90000"/>
              </a:lnSpc>
            </a:pPr>
            <a:r>
              <a:rPr lang="en-GB" sz="1500"/>
              <a:t>Need to capture customer outcomes as part of our assessment process and build into processes</a:t>
            </a:r>
          </a:p>
          <a:p>
            <a:pPr>
              <a:lnSpc>
                <a:spcPct val="90000"/>
              </a:lnSpc>
            </a:pPr>
            <a:r>
              <a:rPr lang="en-GB" sz="1500"/>
              <a:t>Need to consider presence of behavioural economics within our business and how to manage them.  This may involve changing processes, standards and competence assessments and training of staff</a:t>
            </a:r>
          </a:p>
          <a:p>
            <a:pPr>
              <a:lnSpc>
                <a:spcPct val="90000"/>
              </a:lnSpc>
            </a:pPr>
            <a:r>
              <a:rPr lang="en-GB" sz="1500"/>
              <a:t>We need to review how this might impact on the training of new starts within our firm</a:t>
            </a:r>
          </a:p>
          <a:p>
            <a:pPr>
              <a:lnSpc>
                <a:spcPct val="90000"/>
              </a:lnSpc>
            </a:pPr>
            <a:r>
              <a:rPr lang="en-GB" sz="1500"/>
              <a:t>There may be a need to have appropriate T&amp;C schemes for all departments and people connected to customer touchpoints</a:t>
            </a:r>
          </a:p>
          <a:p>
            <a:pPr>
              <a:lnSpc>
                <a:spcPct val="90000"/>
              </a:lnSpc>
            </a:pPr>
            <a:r>
              <a:rPr lang="en-GB" sz="1500"/>
              <a:t>We need to think how we evidence this and support governance practices</a:t>
            </a:r>
          </a:p>
          <a:p>
            <a:pPr>
              <a:lnSpc>
                <a:spcPct val="90000"/>
              </a:lnSpc>
            </a:pPr>
            <a:endParaRPr lang="en-GB" sz="1500"/>
          </a:p>
        </p:txBody>
      </p:sp>
    </p:spTree>
    <p:extLst>
      <p:ext uri="{BB962C8B-B14F-4D97-AF65-F5344CB8AC3E}">
        <p14:creationId xmlns:p14="http://schemas.microsoft.com/office/powerpoint/2010/main" val="3476245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Cross Cutting Obligations/Rules</a:t>
            </a:r>
          </a:p>
        </p:txBody>
      </p:sp>
      <p:sp>
        <p:nvSpPr>
          <p:cNvPr id="2" name="Content Placeholder 1"/>
          <p:cNvSpPr>
            <a:spLocks noGrp="1"/>
          </p:cNvSpPr>
          <p:nvPr>
            <p:ph idx="1"/>
          </p:nvPr>
        </p:nvSpPr>
        <p:spPr/>
        <p:txBody>
          <a:bodyPr>
            <a:normAutofit lnSpcReduction="10000"/>
          </a:bodyPr>
          <a:lstStyle/>
          <a:p>
            <a:r>
              <a:rPr lang="en-GB" dirty="0"/>
              <a:t>These develop and amplify the standards of conduct expected of the authorised firm</a:t>
            </a:r>
          </a:p>
          <a:p>
            <a:pPr marL="624078" indent="-514350">
              <a:buAutoNum type="arabicParenR"/>
            </a:pPr>
            <a:r>
              <a:rPr lang="en-GB" dirty="0"/>
              <a:t>A firm must act in good faith towards retail customers</a:t>
            </a:r>
          </a:p>
          <a:p>
            <a:pPr marL="624078" indent="-514350">
              <a:buAutoNum type="arabicParenR"/>
            </a:pPr>
            <a:r>
              <a:rPr lang="en-GB" dirty="0"/>
              <a:t>A firm must avoid CAUSING foreseeable harm to retail customers</a:t>
            </a:r>
          </a:p>
          <a:p>
            <a:pPr marL="624078" indent="-514350">
              <a:buAutoNum type="arabicParenR"/>
            </a:pPr>
            <a:r>
              <a:rPr lang="en-GB" dirty="0"/>
              <a:t>A firm must enable and support retail customers to pursue their financial objectives</a:t>
            </a:r>
          </a:p>
          <a:p>
            <a:pPr marL="624078" indent="-514350">
              <a:buAutoNum type="arabicParenR"/>
            </a:pPr>
            <a:endParaRPr lang="en-GB" dirty="0"/>
          </a:p>
          <a:p>
            <a:pPr marL="109728" indent="0">
              <a:buNone/>
            </a:pPr>
            <a:r>
              <a:rPr lang="en-GB" dirty="0"/>
              <a:t>These rules will also be applied to people subject to the new </a:t>
            </a:r>
            <a:r>
              <a:rPr lang="en-GB" dirty="0" err="1"/>
              <a:t>CoCON</a:t>
            </a:r>
            <a:r>
              <a:rPr lang="en-GB" dirty="0"/>
              <a:t> rule 6 ‘act to deliver good outcomes for retail customers’</a:t>
            </a:r>
          </a:p>
        </p:txBody>
      </p:sp>
    </p:spTree>
    <p:extLst>
      <p:ext uri="{BB962C8B-B14F-4D97-AF65-F5344CB8AC3E}">
        <p14:creationId xmlns:p14="http://schemas.microsoft.com/office/powerpoint/2010/main" val="1558877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Cross Cutting Obligations/Rules</a:t>
            </a:r>
          </a:p>
        </p:txBody>
      </p:sp>
      <p:sp>
        <p:nvSpPr>
          <p:cNvPr id="2" name="Content Placeholder 1"/>
          <p:cNvSpPr>
            <a:spLocks noGrp="1"/>
          </p:cNvSpPr>
          <p:nvPr>
            <p:ph idx="1"/>
          </p:nvPr>
        </p:nvSpPr>
        <p:spPr/>
        <p:txBody>
          <a:bodyPr>
            <a:normAutofit/>
          </a:bodyPr>
          <a:lstStyle/>
          <a:p>
            <a:r>
              <a:rPr lang="en-GB" dirty="0"/>
              <a:t>The cross cutting rules strengthen the standards of conduct the FCA expects under the Consumer Principle</a:t>
            </a:r>
          </a:p>
          <a:p>
            <a:r>
              <a:rPr lang="en-GB" dirty="0"/>
              <a:t>They are intertwined and come hand in hand with the four consumer outcomes</a:t>
            </a:r>
          </a:p>
          <a:p>
            <a:r>
              <a:rPr lang="en-GB" dirty="0"/>
              <a:t>Consumer duty does not take away the fact that consumers are responsible for their decisions and actions PROVIDING they were appropriately informed and understood matters to help them achieve their objectives</a:t>
            </a:r>
          </a:p>
        </p:txBody>
      </p:sp>
    </p:spTree>
    <p:extLst>
      <p:ext uri="{BB962C8B-B14F-4D97-AF65-F5344CB8AC3E}">
        <p14:creationId xmlns:p14="http://schemas.microsoft.com/office/powerpoint/2010/main" val="19531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34B2BA-7920-D1BD-1F85-91C1872E856F}"/>
              </a:ext>
            </a:extLst>
          </p:cNvPr>
          <p:cNvSpPr>
            <a:spLocks noGrp="1"/>
          </p:cNvSpPr>
          <p:nvPr>
            <p:ph type="title"/>
          </p:nvPr>
        </p:nvSpPr>
        <p:spPr/>
        <p:txBody>
          <a:bodyPr/>
          <a:lstStyle/>
          <a:p>
            <a:r>
              <a:rPr lang="en-GB" dirty="0"/>
              <a:t>Acting in good faith</a:t>
            </a:r>
          </a:p>
        </p:txBody>
      </p:sp>
      <p:sp>
        <p:nvSpPr>
          <p:cNvPr id="5" name="Content Placeholder 4">
            <a:extLst>
              <a:ext uri="{FF2B5EF4-FFF2-40B4-BE49-F238E27FC236}">
                <a16:creationId xmlns:a16="http://schemas.microsoft.com/office/drawing/2014/main" id="{545305E1-4E5E-5DA3-0B66-D92163427E11}"/>
              </a:ext>
            </a:extLst>
          </p:cNvPr>
          <p:cNvSpPr>
            <a:spLocks noGrp="1"/>
          </p:cNvSpPr>
          <p:nvPr>
            <p:ph sz="half" idx="1"/>
          </p:nvPr>
        </p:nvSpPr>
        <p:spPr/>
        <p:txBody>
          <a:bodyPr>
            <a:normAutofit fontScale="85000" lnSpcReduction="20000"/>
          </a:bodyPr>
          <a:lstStyle/>
          <a:p>
            <a:r>
              <a:rPr lang="en-GB" dirty="0"/>
              <a:t>Firms can act in good faith to support their consumers’ understanding by presenting information in a simple and easy to read format that properly explains the benefits and risks</a:t>
            </a:r>
          </a:p>
          <a:p>
            <a:r>
              <a:rPr lang="en-GB" dirty="0"/>
              <a:t>Advising the best possible product for the consumer</a:t>
            </a:r>
          </a:p>
          <a:p>
            <a:r>
              <a:rPr lang="en-GB" dirty="0"/>
              <a:t>Offering support to consumers identified as having vulnerable characteristics</a:t>
            </a:r>
          </a:p>
        </p:txBody>
      </p:sp>
      <p:sp>
        <p:nvSpPr>
          <p:cNvPr id="6" name="Content Placeholder 5">
            <a:extLst>
              <a:ext uri="{FF2B5EF4-FFF2-40B4-BE49-F238E27FC236}">
                <a16:creationId xmlns:a16="http://schemas.microsoft.com/office/drawing/2014/main" id="{76D80993-8DFE-44C7-584E-812F3D45BBAB}"/>
              </a:ext>
            </a:extLst>
          </p:cNvPr>
          <p:cNvSpPr>
            <a:spLocks noGrp="1"/>
          </p:cNvSpPr>
          <p:nvPr>
            <p:ph sz="half" idx="2"/>
          </p:nvPr>
        </p:nvSpPr>
        <p:spPr/>
        <p:txBody>
          <a:bodyPr>
            <a:normAutofit fontScale="85000" lnSpcReduction="20000"/>
          </a:bodyPr>
          <a:lstStyle/>
          <a:p>
            <a:r>
              <a:rPr lang="en-GB" dirty="0">
                <a:solidFill>
                  <a:srgbClr val="FF0000"/>
                </a:solidFill>
              </a:rPr>
              <a:t>Fees are not presented in a way that makes it easy for the consumer to understand the total cost</a:t>
            </a:r>
          </a:p>
          <a:p>
            <a:r>
              <a:rPr lang="en-GB" dirty="0">
                <a:solidFill>
                  <a:srgbClr val="FF0000"/>
                </a:solidFill>
              </a:rPr>
              <a:t>Advising on a product in a way that misleads consumers about the benefits or risks, for instance by not informing the consumer of all the details on the disclosure document</a:t>
            </a:r>
          </a:p>
          <a:p>
            <a:r>
              <a:rPr lang="en-GB" dirty="0">
                <a:solidFill>
                  <a:srgbClr val="FF0000"/>
                </a:solidFill>
              </a:rPr>
              <a:t>Inappropriately exploits consumers’ biases to create a demand for a service</a:t>
            </a:r>
          </a:p>
          <a:p>
            <a:r>
              <a:rPr lang="en-GB" dirty="0">
                <a:solidFill>
                  <a:srgbClr val="FF0000"/>
                </a:solidFill>
              </a:rPr>
              <a:t>Not allowing a consumer to make an informed decision by supplying incomplete information</a:t>
            </a:r>
          </a:p>
        </p:txBody>
      </p:sp>
    </p:spTree>
    <p:extLst>
      <p:ext uri="{BB962C8B-B14F-4D97-AF65-F5344CB8AC3E}">
        <p14:creationId xmlns:p14="http://schemas.microsoft.com/office/powerpoint/2010/main" val="36958384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76069D-5637-61E9-5B7C-D1D51EE95A8A}"/>
              </a:ext>
            </a:extLst>
          </p:cNvPr>
          <p:cNvSpPr>
            <a:spLocks noGrp="1"/>
          </p:cNvSpPr>
          <p:nvPr>
            <p:ph type="title"/>
          </p:nvPr>
        </p:nvSpPr>
        <p:spPr/>
        <p:txBody>
          <a:bodyPr/>
          <a:lstStyle/>
          <a:p>
            <a:r>
              <a:rPr lang="en-GB" dirty="0"/>
              <a:t>Avoid causing foreseeable harm</a:t>
            </a:r>
          </a:p>
        </p:txBody>
      </p:sp>
      <p:sp>
        <p:nvSpPr>
          <p:cNvPr id="6" name="Content Placeholder 5">
            <a:extLst>
              <a:ext uri="{FF2B5EF4-FFF2-40B4-BE49-F238E27FC236}">
                <a16:creationId xmlns:a16="http://schemas.microsoft.com/office/drawing/2014/main" id="{E5443CE0-B66A-17BF-3A5D-629B29649499}"/>
              </a:ext>
            </a:extLst>
          </p:cNvPr>
          <p:cNvSpPr>
            <a:spLocks noGrp="1"/>
          </p:cNvSpPr>
          <p:nvPr>
            <p:ph sz="half" idx="1"/>
          </p:nvPr>
        </p:nvSpPr>
        <p:spPr/>
        <p:txBody>
          <a:bodyPr>
            <a:normAutofit fontScale="77500" lnSpcReduction="20000"/>
          </a:bodyPr>
          <a:lstStyle/>
          <a:p>
            <a:r>
              <a:rPr lang="en-GB" dirty="0"/>
              <a:t>Ensuring consumers get the necessary calls to action to avoid something that would negatively impact them</a:t>
            </a:r>
          </a:p>
          <a:p>
            <a:r>
              <a:rPr lang="en-GB" dirty="0"/>
              <a:t>Dealing with issues when they arise to prevent customers from suffering harm as a result of firm inaction</a:t>
            </a:r>
          </a:p>
          <a:p>
            <a:r>
              <a:rPr lang="en-GB" dirty="0"/>
              <a:t>Ensuring the number of staff and knowledge of staff matches the needs and objectives of the business</a:t>
            </a:r>
          </a:p>
          <a:p>
            <a:r>
              <a:rPr lang="en-GB" dirty="0"/>
              <a:t>Strongly embed systems  and controls to identify new or emerging harms</a:t>
            </a:r>
          </a:p>
        </p:txBody>
      </p:sp>
      <p:sp>
        <p:nvSpPr>
          <p:cNvPr id="7" name="Content Placeholder 6">
            <a:extLst>
              <a:ext uri="{FF2B5EF4-FFF2-40B4-BE49-F238E27FC236}">
                <a16:creationId xmlns:a16="http://schemas.microsoft.com/office/drawing/2014/main" id="{133CE0DF-92DC-F774-B990-5E8D668618F9}"/>
              </a:ext>
            </a:extLst>
          </p:cNvPr>
          <p:cNvSpPr>
            <a:spLocks noGrp="1"/>
          </p:cNvSpPr>
          <p:nvPr>
            <p:ph sz="half" idx="2"/>
          </p:nvPr>
        </p:nvSpPr>
        <p:spPr/>
        <p:txBody>
          <a:bodyPr>
            <a:normAutofit fontScale="77500" lnSpcReduction="20000"/>
          </a:bodyPr>
          <a:lstStyle/>
          <a:p>
            <a:r>
              <a:rPr lang="en-GB" dirty="0">
                <a:solidFill>
                  <a:srgbClr val="FF0000"/>
                </a:solidFill>
              </a:rPr>
              <a:t>Consumers with characteristics of vulnerability not being identified correctly and services not tailored to their specific needs</a:t>
            </a:r>
          </a:p>
          <a:p>
            <a:r>
              <a:rPr lang="en-GB" dirty="0">
                <a:solidFill>
                  <a:srgbClr val="FF0000"/>
                </a:solidFill>
              </a:rPr>
              <a:t>Not having the necessary level of experience in support staff</a:t>
            </a:r>
          </a:p>
          <a:p>
            <a:r>
              <a:rPr lang="en-GB" dirty="0">
                <a:solidFill>
                  <a:srgbClr val="FF0000"/>
                </a:solidFill>
              </a:rPr>
              <a:t>Not providing sufficient risk warnings for high risk products</a:t>
            </a:r>
          </a:p>
          <a:p>
            <a:r>
              <a:rPr lang="en-GB" dirty="0">
                <a:solidFill>
                  <a:srgbClr val="FF0000"/>
                </a:solidFill>
              </a:rPr>
              <a:t>Not giving the client sufficient time to assess their options</a:t>
            </a:r>
          </a:p>
          <a:p>
            <a:r>
              <a:rPr lang="en-GB" dirty="0">
                <a:solidFill>
                  <a:srgbClr val="FF0000"/>
                </a:solidFill>
              </a:rPr>
              <a:t>Not confirming with the client whether they fully understand the product</a:t>
            </a:r>
          </a:p>
        </p:txBody>
      </p:sp>
    </p:spTree>
    <p:extLst>
      <p:ext uri="{BB962C8B-B14F-4D97-AF65-F5344CB8AC3E}">
        <p14:creationId xmlns:p14="http://schemas.microsoft.com/office/powerpoint/2010/main" val="7777095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63B997-BFE1-F841-5CE1-B5359D2BA4F2}"/>
              </a:ext>
            </a:extLst>
          </p:cNvPr>
          <p:cNvSpPr>
            <a:spLocks noGrp="1"/>
          </p:cNvSpPr>
          <p:nvPr>
            <p:ph type="title"/>
          </p:nvPr>
        </p:nvSpPr>
        <p:spPr/>
        <p:txBody>
          <a:bodyPr>
            <a:normAutofit fontScale="90000"/>
          </a:bodyPr>
          <a:lstStyle/>
          <a:p>
            <a:r>
              <a:rPr lang="en-GB" dirty="0"/>
              <a:t>Enable and support retail customers to pursue their financial objectives</a:t>
            </a:r>
          </a:p>
        </p:txBody>
      </p:sp>
      <p:sp>
        <p:nvSpPr>
          <p:cNvPr id="6" name="Content Placeholder 5">
            <a:extLst>
              <a:ext uri="{FF2B5EF4-FFF2-40B4-BE49-F238E27FC236}">
                <a16:creationId xmlns:a16="http://schemas.microsoft.com/office/drawing/2014/main" id="{4FBE4011-4F8D-62E6-91E9-73E4DB27E9E8}"/>
              </a:ext>
            </a:extLst>
          </p:cNvPr>
          <p:cNvSpPr>
            <a:spLocks noGrp="1"/>
          </p:cNvSpPr>
          <p:nvPr>
            <p:ph sz="half" idx="1"/>
          </p:nvPr>
        </p:nvSpPr>
        <p:spPr/>
        <p:txBody>
          <a:bodyPr>
            <a:normAutofit fontScale="92500" lnSpcReduction="20000"/>
          </a:bodyPr>
          <a:lstStyle/>
          <a:p>
            <a:r>
              <a:rPr lang="en-GB" dirty="0"/>
              <a:t>Considering the characteristics of their customers and that their communications are aimed at and tailoring their communications accordingly so that they are likely to be understood</a:t>
            </a:r>
          </a:p>
          <a:p>
            <a:r>
              <a:rPr lang="en-GB" dirty="0"/>
              <a:t>Helping customers navigate the information the firm provides, making it easy for consumers to identify the key information and available options</a:t>
            </a:r>
          </a:p>
        </p:txBody>
      </p:sp>
      <p:sp>
        <p:nvSpPr>
          <p:cNvPr id="7" name="Content Placeholder 6">
            <a:extLst>
              <a:ext uri="{FF2B5EF4-FFF2-40B4-BE49-F238E27FC236}">
                <a16:creationId xmlns:a16="http://schemas.microsoft.com/office/drawing/2014/main" id="{38F06FA0-6B2E-4747-D578-B82763F146EC}"/>
              </a:ext>
            </a:extLst>
          </p:cNvPr>
          <p:cNvSpPr>
            <a:spLocks noGrp="1"/>
          </p:cNvSpPr>
          <p:nvPr>
            <p:ph sz="half" idx="2"/>
          </p:nvPr>
        </p:nvSpPr>
        <p:spPr/>
        <p:txBody>
          <a:bodyPr>
            <a:normAutofit fontScale="92500" lnSpcReduction="20000"/>
          </a:bodyPr>
          <a:lstStyle/>
          <a:p>
            <a:r>
              <a:rPr lang="en-GB" dirty="0">
                <a:solidFill>
                  <a:srgbClr val="FF0000"/>
                </a:solidFill>
              </a:rPr>
              <a:t>Not providing all information around a product you are advising on</a:t>
            </a:r>
          </a:p>
          <a:p>
            <a:r>
              <a:rPr lang="en-GB" dirty="0">
                <a:solidFill>
                  <a:srgbClr val="FF0000"/>
                </a:solidFill>
              </a:rPr>
              <a:t>Not providing sufficient risk warnings to the consumer</a:t>
            </a:r>
          </a:p>
          <a:p>
            <a:r>
              <a:rPr lang="en-GB" dirty="0">
                <a:solidFill>
                  <a:srgbClr val="FF0000"/>
                </a:solidFill>
              </a:rPr>
              <a:t>Making it difficult for a consumer to proceed with a product or service</a:t>
            </a:r>
          </a:p>
          <a:p>
            <a:r>
              <a:rPr lang="en-GB" dirty="0">
                <a:solidFill>
                  <a:srgbClr val="FF0000"/>
                </a:solidFill>
              </a:rPr>
              <a:t>Causing unnecessary delays due to inefficient processes</a:t>
            </a:r>
          </a:p>
        </p:txBody>
      </p:sp>
    </p:spTree>
    <p:extLst>
      <p:ext uri="{BB962C8B-B14F-4D97-AF65-F5344CB8AC3E}">
        <p14:creationId xmlns:p14="http://schemas.microsoft.com/office/powerpoint/2010/main" val="3849583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16C4-30F1-229E-F02F-6E215A649877}"/>
              </a:ext>
            </a:extLst>
          </p:cNvPr>
          <p:cNvSpPr>
            <a:spLocks noGrp="1"/>
          </p:cNvSpPr>
          <p:nvPr>
            <p:ph type="title"/>
          </p:nvPr>
        </p:nvSpPr>
        <p:spPr/>
        <p:txBody>
          <a:bodyPr/>
          <a:lstStyle/>
          <a:p>
            <a:r>
              <a:rPr lang="en-GB" dirty="0"/>
              <a:t>New Conduct Rule 6</a:t>
            </a:r>
          </a:p>
        </p:txBody>
      </p:sp>
      <p:sp>
        <p:nvSpPr>
          <p:cNvPr id="3" name="Content Placeholder 2">
            <a:extLst>
              <a:ext uri="{FF2B5EF4-FFF2-40B4-BE49-F238E27FC236}">
                <a16:creationId xmlns:a16="http://schemas.microsoft.com/office/drawing/2014/main" id="{D3F122C0-783A-61AD-AAB3-EB819BCC16BB}"/>
              </a:ext>
            </a:extLst>
          </p:cNvPr>
          <p:cNvSpPr>
            <a:spLocks noGrp="1"/>
          </p:cNvSpPr>
          <p:nvPr>
            <p:ph idx="1"/>
          </p:nvPr>
        </p:nvSpPr>
        <p:spPr/>
        <p:txBody>
          <a:bodyPr>
            <a:normAutofit/>
          </a:bodyPr>
          <a:lstStyle/>
          <a:p>
            <a:r>
              <a:rPr lang="en-GB" sz="2400" b="0" i="0" u="none" strike="noStrike" baseline="0" dirty="0">
                <a:solidFill>
                  <a:srgbClr val="000000"/>
                </a:solidFill>
                <a:latin typeface="Effra Light"/>
              </a:rPr>
              <a:t>Code of Conduct sourcebook (COCON) set minimum standards of individual behaviour in financial services. </a:t>
            </a:r>
          </a:p>
          <a:p>
            <a:r>
              <a:rPr lang="en-GB" sz="2400" b="0" i="0" u="none" strike="noStrike" baseline="0" dirty="0">
                <a:solidFill>
                  <a:srgbClr val="000000"/>
                </a:solidFill>
                <a:latin typeface="Effra Light"/>
              </a:rPr>
              <a:t>Individual conduct rule 6 reflects the new, higher standard of the Duty</a:t>
            </a:r>
          </a:p>
          <a:p>
            <a:r>
              <a:rPr lang="en-GB" sz="2400" b="0" i="0" u="none" strike="noStrike" baseline="0" dirty="0">
                <a:solidFill>
                  <a:srgbClr val="000000"/>
                </a:solidFill>
                <a:latin typeface="Effra Light"/>
              </a:rPr>
              <a:t>This individual conduct rule applies to the extent that it is reasonable and proportionate</a:t>
            </a:r>
          </a:p>
        </p:txBody>
      </p:sp>
    </p:spTree>
    <p:extLst>
      <p:ext uri="{BB962C8B-B14F-4D97-AF65-F5344CB8AC3E}">
        <p14:creationId xmlns:p14="http://schemas.microsoft.com/office/powerpoint/2010/main" val="210183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ADA0B-107B-47C2-B8EE-8CA0F04657FE}"/>
              </a:ext>
            </a:extLst>
          </p:cNvPr>
          <p:cNvSpPr>
            <a:spLocks noGrp="1"/>
          </p:cNvSpPr>
          <p:nvPr>
            <p:ph type="title"/>
          </p:nvPr>
        </p:nvSpPr>
        <p:spPr>
          <a:xfrm>
            <a:off x="417399" y="1339850"/>
            <a:ext cx="8408194" cy="558627"/>
          </a:xfrm>
        </p:spPr>
        <p:txBody>
          <a:bodyPr vert="horz" lIns="68580" tIns="34290" rIns="68580" bIns="34290" rtlCol="0" anchor="ctr">
            <a:normAutofit/>
          </a:bodyPr>
          <a:lstStyle/>
          <a:p>
            <a:pPr algn="ctr"/>
            <a:r>
              <a:rPr lang="en-US" sz="2400" dirty="0">
                <a:solidFill>
                  <a:schemeClr val="tx1"/>
                </a:solidFill>
              </a:rPr>
              <a:t>FCA latest guidance – updated 23/05/22 </a:t>
            </a:r>
            <a:r>
              <a:rPr lang="en-US" sz="2400" dirty="0" err="1">
                <a:solidFill>
                  <a:schemeClr val="tx1"/>
                </a:solidFill>
              </a:rPr>
              <a:t>CoCON</a:t>
            </a:r>
            <a:endParaRPr lang="en-US" sz="2400" dirty="0">
              <a:solidFill>
                <a:schemeClr val="tx1"/>
              </a:solidFill>
            </a:endParaRPr>
          </a:p>
        </p:txBody>
      </p:sp>
      <p:graphicFrame>
        <p:nvGraphicFramePr>
          <p:cNvPr id="5" name="Content Placeholder 4">
            <a:extLst>
              <a:ext uri="{FF2B5EF4-FFF2-40B4-BE49-F238E27FC236}">
                <a16:creationId xmlns:a16="http://schemas.microsoft.com/office/drawing/2014/main" id="{23E49363-258C-4AAD-CE6A-6C7CC30B9D86}"/>
              </a:ext>
            </a:extLst>
          </p:cNvPr>
          <p:cNvGraphicFramePr>
            <a:graphicFrameLocks noGrp="1"/>
          </p:cNvGraphicFramePr>
          <p:nvPr>
            <p:ph idx="1"/>
          </p:nvPr>
        </p:nvGraphicFramePr>
        <p:xfrm>
          <a:off x="566835" y="2203263"/>
          <a:ext cx="8180614" cy="3392736"/>
        </p:xfrm>
        <a:graphic>
          <a:graphicData uri="http://schemas.openxmlformats.org/drawingml/2006/table">
            <a:tbl>
              <a:tblPr/>
              <a:tblGrid>
                <a:gridCol w="3508943">
                  <a:extLst>
                    <a:ext uri="{9D8B030D-6E8A-4147-A177-3AD203B41FA5}">
                      <a16:colId xmlns:a16="http://schemas.microsoft.com/office/drawing/2014/main" val="3021983423"/>
                    </a:ext>
                  </a:extLst>
                </a:gridCol>
                <a:gridCol w="4671671">
                  <a:extLst>
                    <a:ext uri="{9D8B030D-6E8A-4147-A177-3AD203B41FA5}">
                      <a16:colId xmlns:a16="http://schemas.microsoft.com/office/drawing/2014/main" val="2691636505"/>
                    </a:ext>
                  </a:extLst>
                </a:gridCol>
              </a:tblGrid>
              <a:tr h="170972">
                <a:tc>
                  <a:txBody>
                    <a:bodyPr/>
                    <a:lstStyle/>
                    <a:p>
                      <a:r>
                        <a:rPr lang="en-GB" sz="1100" b="1">
                          <a:effectLst/>
                        </a:rPr>
                        <a:t>Positive indicators</a:t>
                      </a:r>
                      <a:endParaRPr lang="en-GB" sz="1100">
                        <a:effectLst/>
                      </a:endParaRPr>
                    </a:p>
                  </a:txBody>
                  <a:tcPr marL="5476" marR="5476" marT="5476" marB="5476" anchor="ctr">
                    <a:lnL>
                      <a:noFill/>
                    </a:lnL>
                    <a:lnR>
                      <a:noFill/>
                    </a:lnR>
                    <a:lnT>
                      <a:noFill/>
                    </a:lnT>
                    <a:lnB>
                      <a:noFill/>
                    </a:lnB>
                  </a:tcPr>
                </a:tc>
                <a:tc>
                  <a:txBody>
                    <a:bodyPr/>
                    <a:lstStyle/>
                    <a:p>
                      <a:r>
                        <a:rPr lang="en-GB" sz="1100" b="1">
                          <a:effectLst/>
                        </a:rPr>
                        <a:t>Negative indicators</a:t>
                      </a:r>
                      <a:endParaRPr lang="en-GB" sz="1100">
                        <a:effectLst/>
                      </a:endParaRPr>
                    </a:p>
                  </a:txBody>
                  <a:tcPr marL="5476" marR="5476" marT="5476" marB="5476" anchor="ctr">
                    <a:lnL>
                      <a:noFill/>
                    </a:lnL>
                    <a:lnR>
                      <a:noFill/>
                    </a:lnR>
                    <a:lnT>
                      <a:noFill/>
                    </a:lnT>
                    <a:lnB>
                      <a:noFill/>
                    </a:lnB>
                  </a:tcPr>
                </a:tc>
                <a:extLst>
                  <a:ext uri="{0D108BD9-81ED-4DB2-BD59-A6C34878D82A}">
                    <a16:rowId xmlns:a16="http://schemas.microsoft.com/office/drawing/2014/main" val="4253904016"/>
                  </a:ext>
                </a:extLst>
              </a:tr>
              <a:tr h="330992">
                <a:tc>
                  <a:txBody>
                    <a:bodyPr/>
                    <a:lstStyle/>
                    <a:p>
                      <a:r>
                        <a:rPr lang="en-GB" sz="1100">
                          <a:effectLst/>
                        </a:rPr>
                        <a:t>Relevant SMF can demonstrate appropriate involvement/oversight of training.</a:t>
                      </a:r>
                    </a:p>
                  </a:txBody>
                  <a:tcPr marL="5476" marR="5476" marT="5476" marB="5476" anchor="ctr">
                    <a:lnL>
                      <a:noFill/>
                    </a:lnL>
                    <a:lnR>
                      <a:noFill/>
                    </a:lnR>
                    <a:lnT>
                      <a:noFill/>
                    </a:lnT>
                    <a:lnB>
                      <a:noFill/>
                    </a:lnB>
                  </a:tcPr>
                </a:tc>
                <a:tc>
                  <a:txBody>
                    <a:bodyPr/>
                    <a:lstStyle/>
                    <a:p>
                      <a:r>
                        <a:rPr lang="en-GB" sz="1100">
                          <a:effectLst/>
                        </a:rPr>
                        <a:t>Relevant SMF has limited knowledge of training approach and/or has delegated with limited oversight.</a:t>
                      </a:r>
                    </a:p>
                  </a:txBody>
                  <a:tcPr marL="5476" marR="5476" marT="5476" marB="5476" anchor="ctr">
                    <a:lnL>
                      <a:noFill/>
                    </a:lnL>
                    <a:lnR>
                      <a:noFill/>
                    </a:lnR>
                    <a:lnT>
                      <a:noFill/>
                    </a:lnT>
                    <a:lnB>
                      <a:noFill/>
                    </a:lnB>
                  </a:tcPr>
                </a:tc>
                <a:extLst>
                  <a:ext uri="{0D108BD9-81ED-4DB2-BD59-A6C34878D82A}">
                    <a16:rowId xmlns:a16="http://schemas.microsoft.com/office/drawing/2014/main" val="2843311486"/>
                  </a:ext>
                </a:extLst>
              </a:tr>
              <a:tr h="326351">
                <a:tc>
                  <a:txBody>
                    <a:bodyPr/>
                    <a:lstStyle/>
                    <a:p>
                      <a:r>
                        <a:rPr lang="en-GB" sz="1100">
                          <a:effectLst/>
                        </a:rPr>
                        <a:t>Training is interactive and uses realistic scenarios.</a:t>
                      </a:r>
                    </a:p>
                  </a:txBody>
                  <a:tcPr marL="5476" marR="5476" marT="5476" marB="5476" anchor="ctr">
                    <a:lnL>
                      <a:noFill/>
                    </a:lnL>
                    <a:lnR>
                      <a:noFill/>
                    </a:lnR>
                    <a:lnT>
                      <a:noFill/>
                    </a:lnT>
                    <a:lnB>
                      <a:noFill/>
                    </a:lnB>
                  </a:tcPr>
                </a:tc>
                <a:tc>
                  <a:txBody>
                    <a:bodyPr/>
                    <a:lstStyle/>
                    <a:p>
                      <a:r>
                        <a:rPr lang="en-GB" sz="1100">
                          <a:effectLst/>
                        </a:rPr>
                        <a:t>Simple computer-based training only – with little attempt to tailor to role.</a:t>
                      </a:r>
                    </a:p>
                  </a:txBody>
                  <a:tcPr marL="5476" marR="5476" marT="5476" marB="5476" anchor="ctr">
                    <a:lnL>
                      <a:noFill/>
                    </a:lnL>
                    <a:lnR>
                      <a:noFill/>
                    </a:lnR>
                    <a:lnT>
                      <a:noFill/>
                    </a:lnT>
                    <a:lnB>
                      <a:noFill/>
                    </a:lnB>
                  </a:tcPr>
                </a:tc>
                <a:extLst>
                  <a:ext uri="{0D108BD9-81ED-4DB2-BD59-A6C34878D82A}">
                    <a16:rowId xmlns:a16="http://schemas.microsoft.com/office/drawing/2014/main" val="3133837126"/>
                  </a:ext>
                </a:extLst>
              </a:tr>
              <a:tr h="484050">
                <a:tc>
                  <a:txBody>
                    <a:bodyPr/>
                    <a:lstStyle/>
                    <a:p>
                      <a:r>
                        <a:rPr lang="en-GB" sz="1100">
                          <a:effectLst/>
                        </a:rPr>
                        <a:t>Examples/scenarios draw out nuances of how the rules apply to each type of role.</a:t>
                      </a:r>
                    </a:p>
                  </a:txBody>
                  <a:tcPr marL="5476" marR="5476" marT="5476" marB="5476" anchor="ctr">
                    <a:lnL>
                      <a:noFill/>
                    </a:lnL>
                    <a:lnR>
                      <a:noFill/>
                    </a:lnR>
                    <a:lnT>
                      <a:noFill/>
                    </a:lnT>
                    <a:lnB>
                      <a:noFill/>
                    </a:lnB>
                  </a:tcPr>
                </a:tc>
                <a:tc>
                  <a:txBody>
                    <a:bodyPr/>
                    <a:lstStyle/>
                    <a:p>
                      <a:r>
                        <a:rPr lang="en-GB" sz="1100">
                          <a:effectLst/>
                        </a:rPr>
                        <a:t>Training only gives obvious examples of breaches – for example, fraud or not attending mandatory training - which do not draw out nuances.</a:t>
                      </a:r>
                    </a:p>
                  </a:txBody>
                  <a:tcPr marL="5476" marR="5476" marT="5476" marB="5476" anchor="ctr">
                    <a:lnL>
                      <a:noFill/>
                    </a:lnL>
                    <a:lnR>
                      <a:noFill/>
                    </a:lnR>
                    <a:lnT>
                      <a:noFill/>
                    </a:lnT>
                    <a:lnB>
                      <a:noFill/>
                    </a:lnB>
                  </a:tcPr>
                </a:tc>
                <a:extLst>
                  <a:ext uri="{0D108BD9-81ED-4DB2-BD59-A6C34878D82A}">
                    <a16:rowId xmlns:a16="http://schemas.microsoft.com/office/drawing/2014/main" val="2923054219"/>
                  </a:ext>
                </a:extLst>
              </a:tr>
              <a:tr h="330992">
                <a:tc>
                  <a:txBody>
                    <a:bodyPr/>
                    <a:lstStyle/>
                    <a:p>
                      <a:r>
                        <a:rPr lang="en-GB" sz="1100">
                          <a:effectLst/>
                        </a:rPr>
                        <a:t>Line managers are involved in training delivery, not just HR or the project team.</a:t>
                      </a:r>
                    </a:p>
                  </a:txBody>
                  <a:tcPr marL="5476" marR="5476" marT="5476" marB="5476" anchor="ctr">
                    <a:lnL>
                      <a:noFill/>
                    </a:lnL>
                    <a:lnR>
                      <a:noFill/>
                    </a:lnR>
                    <a:lnT>
                      <a:noFill/>
                    </a:lnT>
                    <a:lnB>
                      <a:noFill/>
                    </a:lnB>
                  </a:tcPr>
                </a:tc>
                <a:tc>
                  <a:txBody>
                    <a:bodyPr/>
                    <a:lstStyle/>
                    <a:p>
                      <a:r>
                        <a:rPr lang="en-GB" sz="1100">
                          <a:effectLst/>
                        </a:rPr>
                        <a:t>Training is delivered by a HR, compliance or the project team with no line management involvement.</a:t>
                      </a:r>
                    </a:p>
                  </a:txBody>
                  <a:tcPr marL="5476" marR="5476" marT="5476" marB="5476" anchor="ctr">
                    <a:lnL>
                      <a:noFill/>
                    </a:lnL>
                    <a:lnR>
                      <a:noFill/>
                    </a:lnR>
                    <a:lnT>
                      <a:noFill/>
                    </a:lnT>
                    <a:lnB>
                      <a:noFill/>
                    </a:lnB>
                  </a:tcPr>
                </a:tc>
                <a:extLst>
                  <a:ext uri="{0D108BD9-81ED-4DB2-BD59-A6C34878D82A}">
                    <a16:rowId xmlns:a16="http://schemas.microsoft.com/office/drawing/2014/main" val="2837897630"/>
                  </a:ext>
                </a:extLst>
              </a:tr>
              <a:tr h="326351">
                <a:tc>
                  <a:txBody>
                    <a:bodyPr/>
                    <a:lstStyle/>
                    <a:p>
                      <a:r>
                        <a:rPr lang="en-GB" sz="1100">
                          <a:effectLst/>
                        </a:rPr>
                        <a:t>Training is reinforced regularly and built into on-boarding.</a:t>
                      </a:r>
                    </a:p>
                  </a:txBody>
                  <a:tcPr marL="5476" marR="5476" marT="5476" marB="5476" anchor="ctr">
                    <a:lnL>
                      <a:noFill/>
                    </a:lnL>
                    <a:lnR>
                      <a:noFill/>
                    </a:lnR>
                    <a:lnT>
                      <a:noFill/>
                    </a:lnT>
                    <a:lnB>
                      <a:noFill/>
                    </a:lnB>
                  </a:tcPr>
                </a:tc>
                <a:tc>
                  <a:txBody>
                    <a:bodyPr/>
                    <a:lstStyle/>
                    <a:p>
                      <a:r>
                        <a:rPr lang="en-GB" sz="1100">
                          <a:effectLst/>
                        </a:rPr>
                        <a:t>Training is a one-off exercise and/or not built into on-boarding.</a:t>
                      </a:r>
                    </a:p>
                  </a:txBody>
                  <a:tcPr marL="5476" marR="5476" marT="5476" marB="5476" anchor="ctr">
                    <a:lnL>
                      <a:noFill/>
                    </a:lnL>
                    <a:lnR>
                      <a:noFill/>
                    </a:lnR>
                    <a:lnT>
                      <a:noFill/>
                    </a:lnT>
                    <a:lnB>
                      <a:noFill/>
                    </a:lnB>
                  </a:tcPr>
                </a:tc>
                <a:extLst>
                  <a:ext uri="{0D108BD9-81ED-4DB2-BD59-A6C34878D82A}">
                    <a16:rowId xmlns:a16="http://schemas.microsoft.com/office/drawing/2014/main" val="524081843"/>
                  </a:ext>
                </a:extLst>
              </a:tr>
              <a:tr h="326351">
                <a:tc>
                  <a:txBody>
                    <a:bodyPr/>
                    <a:lstStyle/>
                    <a:p>
                      <a:r>
                        <a:rPr lang="en-GB" sz="1100">
                          <a:effectLst/>
                        </a:rPr>
                        <a:t>Effectiveness of Conduct Rules training is assessed.</a:t>
                      </a:r>
                    </a:p>
                  </a:txBody>
                  <a:tcPr marL="5476" marR="5476" marT="5476" marB="5476" anchor="ctr">
                    <a:lnL>
                      <a:noFill/>
                    </a:lnL>
                    <a:lnR>
                      <a:noFill/>
                    </a:lnR>
                    <a:lnT>
                      <a:noFill/>
                    </a:lnT>
                    <a:lnB>
                      <a:noFill/>
                    </a:lnB>
                  </a:tcPr>
                </a:tc>
                <a:tc>
                  <a:txBody>
                    <a:bodyPr/>
                    <a:lstStyle/>
                    <a:p>
                      <a:r>
                        <a:rPr lang="en-GB" sz="1100">
                          <a:effectLst/>
                        </a:rPr>
                        <a:t>No measures of the effectiveness of Conduct Rules training.</a:t>
                      </a:r>
                    </a:p>
                  </a:txBody>
                  <a:tcPr marL="5476" marR="5476" marT="5476" marB="5476" anchor="ctr">
                    <a:lnL>
                      <a:noFill/>
                    </a:lnL>
                    <a:lnR>
                      <a:noFill/>
                    </a:lnR>
                    <a:lnT>
                      <a:noFill/>
                    </a:lnT>
                    <a:lnB>
                      <a:noFill/>
                    </a:lnB>
                  </a:tcPr>
                </a:tc>
                <a:extLst>
                  <a:ext uri="{0D108BD9-81ED-4DB2-BD59-A6C34878D82A}">
                    <a16:rowId xmlns:a16="http://schemas.microsoft.com/office/drawing/2014/main" val="734800036"/>
                  </a:ext>
                </a:extLst>
              </a:tr>
              <a:tr h="326351">
                <a:tc>
                  <a:txBody>
                    <a:bodyPr/>
                    <a:lstStyle/>
                    <a:p>
                      <a:r>
                        <a:rPr lang="en-GB" sz="1100">
                          <a:effectLst/>
                        </a:rPr>
                        <a:t>Training is put in the context of the overall regime.</a:t>
                      </a:r>
                    </a:p>
                  </a:txBody>
                  <a:tcPr marL="5476" marR="5476" marT="5476" marB="5476" anchor="ctr">
                    <a:lnL>
                      <a:noFill/>
                    </a:lnL>
                    <a:lnR>
                      <a:noFill/>
                    </a:lnR>
                    <a:lnT>
                      <a:noFill/>
                    </a:lnT>
                    <a:lnB>
                      <a:noFill/>
                    </a:lnB>
                  </a:tcPr>
                </a:tc>
                <a:tc>
                  <a:txBody>
                    <a:bodyPr/>
                    <a:lstStyle/>
                    <a:p>
                      <a:r>
                        <a:rPr lang="en-GB" sz="1100">
                          <a:effectLst/>
                        </a:rPr>
                        <a:t>Training is not put in context of the overall regime.</a:t>
                      </a:r>
                    </a:p>
                  </a:txBody>
                  <a:tcPr marL="5476" marR="5476" marT="5476" marB="5476" anchor="ctr">
                    <a:lnL>
                      <a:noFill/>
                    </a:lnL>
                    <a:lnR>
                      <a:noFill/>
                    </a:lnR>
                    <a:lnT>
                      <a:noFill/>
                    </a:lnT>
                    <a:lnB>
                      <a:noFill/>
                    </a:lnB>
                  </a:tcPr>
                </a:tc>
                <a:extLst>
                  <a:ext uri="{0D108BD9-81ED-4DB2-BD59-A6C34878D82A}">
                    <a16:rowId xmlns:a16="http://schemas.microsoft.com/office/drawing/2014/main" val="1707637764"/>
                  </a:ext>
                </a:extLst>
              </a:tr>
              <a:tr h="330992">
                <a:tc>
                  <a:txBody>
                    <a:bodyPr/>
                    <a:lstStyle/>
                    <a:p>
                      <a:r>
                        <a:rPr lang="en-GB" sz="1100">
                          <a:effectLst/>
                        </a:rPr>
                        <a:t>Regime/Conduct Rules are presented as a step change in regulatory expectations.</a:t>
                      </a:r>
                    </a:p>
                  </a:txBody>
                  <a:tcPr marL="5476" marR="5476" marT="5476" marB="5476" anchor="ctr">
                    <a:lnL>
                      <a:noFill/>
                    </a:lnL>
                    <a:lnR>
                      <a:noFill/>
                    </a:lnR>
                    <a:lnT>
                      <a:noFill/>
                    </a:lnT>
                    <a:lnB>
                      <a:noFill/>
                    </a:lnB>
                  </a:tcPr>
                </a:tc>
                <a:tc>
                  <a:txBody>
                    <a:bodyPr/>
                    <a:lstStyle/>
                    <a:p>
                      <a:r>
                        <a:rPr lang="en-GB" sz="1100">
                          <a:effectLst/>
                        </a:rPr>
                        <a:t>Regime/Conduct Rules are presented as nothing new, simply ‘what we do already’.</a:t>
                      </a:r>
                    </a:p>
                  </a:txBody>
                  <a:tcPr marL="5476" marR="5476" marT="5476" marB="5476" anchor="ctr">
                    <a:lnL>
                      <a:noFill/>
                    </a:lnL>
                    <a:lnR>
                      <a:noFill/>
                    </a:lnR>
                    <a:lnT>
                      <a:noFill/>
                    </a:lnT>
                    <a:lnB>
                      <a:noFill/>
                    </a:lnB>
                  </a:tcPr>
                </a:tc>
                <a:extLst>
                  <a:ext uri="{0D108BD9-81ED-4DB2-BD59-A6C34878D82A}">
                    <a16:rowId xmlns:a16="http://schemas.microsoft.com/office/drawing/2014/main" val="864422203"/>
                  </a:ext>
                </a:extLst>
              </a:tr>
              <a:tr h="326351">
                <a:tc>
                  <a:txBody>
                    <a:bodyPr/>
                    <a:lstStyle/>
                    <a:p>
                      <a:r>
                        <a:rPr lang="en-GB" sz="1100">
                          <a:effectLst/>
                        </a:rPr>
                        <a:t>Conduct is linked to F&amp;P and performance assessments.</a:t>
                      </a:r>
                    </a:p>
                  </a:txBody>
                  <a:tcPr marL="5476" marR="5476" marT="5476" marB="5476" anchor="ctr">
                    <a:lnL>
                      <a:noFill/>
                    </a:lnL>
                    <a:lnR>
                      <a:noFill/>
                    </a:lnR>
                    <a:lnT>
                      <a:noFill/>
                    </a:lnT>
                    <a:lnB>
                      <a:noFill/>
                    </a:lnB>
                  </a:tcPr>
                </a:tc>
                <a:tc>
                  <a:txBody>
                    <a:bodyPr/>
                    <a:lstStyle/>
                    <a:p>
                      <a:r>
                        <a:rPr lang="en-GB" sz="1100" dirty="0">
                          <a:effectLst/>
                        </a:rPr>
                        <a:t>Conduct rule not linked to F&amp;P or performance assessments.</a:t>
                      </a:r>
                    </a:p>
                  </a:txBody>
                  <a:tcPr marL="5476" marR="5476" marT="5476" marB="5476" anchor="ctr">
                    <a:lnL>
                      <a:noFill/>
                    </a:lnL>
                    <a:lnR>
                      <a:noFill/>
                    </a:lnR>
                    <a:lnT>
                      <a:noFill/>
                    </a:lnT>
                    <a:lnB>
                      <a:noFill/>
                    </a:lnB>
                  </a:tcPr>
                </a:tc>
                <a:extLst>
                  <a:ext uri="{0D108BD9-81ED-4DB2-BD59-A6C34878D82A}">
                    <a16:rowId xmlns:a16="http://schemas.microsoft.com/office/drawing/2014/main" val="960539020"/>
                  </a:ext>
                </a:extLst>
              </a:tr>
            </a:tbl>
          </a:graphicData>
        </a:graphic>
      </p:graphicFrame>
    </p:spTree>
    <p:extLst>
      <p:ext uri="{BB962C8B-B14F-4D97-AF65-F5344CB8AC3E}">
        <p14:creationId xmlns:p14="http://schemas.microsoft.com/office/powerpoint/2010/main" val="3087320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Bubble sheet test paper and pencil">
            <a:extLst>
              <a:ext uri="{FF2B5EF4-FFF2-40B4-BE49-F238E27FC236}">
                <a16:creationId xmlns:a16="http://schemas.microsoft.com/office/drawing/2014/main" id="{DB72FE8C-CC3C-648F-F722-09FBB2592893}"/>
              </a:ext>
            </a:extLst>
          </p:cNvPr>
          <p:cNvPicPr>
            <a:picLocks noChangeAspect="1"/>
          </p:cNvPicPr>
          <p:nvPr/>
        </p:nvPicPr>
        <p:blipFill rotWithShape="1">
          <a:blip r:embed="rId2"/>
          <a:srcRect l="43685"/>
          <a:stretch/>
        </p:blipFill>
        <p:spPr>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64971FD8-ED72-C2ED-5854-2FC2434C51F8}"/>
              </a:ext>
            </a:extLst>
          </p:cNvPr>
          <p:cNvSpPr>
            <a:spLocks noGrp="1"/>
          </p:cNvSpPr>
          <p:nvPr>
            <p:ph type="title"/>
          </p:nvPr>
        </p:nvSpPr>
        <p:spPr>
          <a:xfrm>
            <a:off x="507999" y="609600"/>
            <a:ext cx="2888343" cy="1320800"/>
          </a:xfrm>
        </p:spPr>
        <p:txBody>
          <a:bodyPr>
            <a:normAutofit/>
          </a:bodyPr>
          <a:lstStyle/>
          <a:p>
            <a:pPr>
              <a:lnSpc>
                <a:spcPct val="90000"/>
              </a:lnSpc>
            </a:pPr>
            <a:r>
              <a:rPr lang="en-GB" sz="2800"/>
              <a:t>Code of Conduct – Possible Actions</a:t>
            </a:r>
          </a:p>
        </p:txBody>
      </p:sp>
      <p:sp>
        <p:nvSpPr>
          <p:cNvPr id="3" name="Content Placeholder 2">
            <a:extLst>
              <a:ext uri="{FF2B5EF4-FFF2-40B4-BE49-F238E27FC236}">
                <a16:creationId xmlns:a16="http://schemas.microsoft.com/office/drawing/2014/main" id="{CA289147-7A8A-F0E4-2DFB-F8E52B679681}"/>
              </a:ext>
            </a:extLst>
          </p:cNvPr>
          <p:cNvSpPr>
            <a:spLocks noGrp="1"/>
          </p:cNvSpPr>
          <p:nvPr>
            <p:ph idx="1"/>
          </p:nvPr>
        </p:nvSpPr>
        <p:spPr>
          <a:xfrm>
            <a:off x="508000" y="2160589"/>
            <a:ext cx="2888342" cy="3880773"/>
          </a:xfrm>
        </p:spPr>
        <p:txBody>
          <a:bodyPr>
            <a:normAutofit/>
          </a:bodyPr>
          <a:lstStyle/>
          <a:p>
            <a:r>
              <a:rPr lang="en-GB" dirty="0"/>
              <a:t>Given the fact you now have less than 12 months to implement these changes how might you approach it?</a:t>
            </a: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35134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971FD8-ED72-C2ED-5854-2FC2434C51F8}"/>
              </a:ext>
            </a:extLst>
          </p:cNvPr>
          <p:cNvSpPr>
            <a:spLocks noGrp="1"/>
          </p:cNvSpPr>
          <p:nvPr>
            <p:ph type="title"/>
          </p:nvPr>
        </p:nvSpPr>
        <p:spPr>
          <a:xfrm>
            <a:off x="482600" y="816638"/>
            <a:ext cx="2525519" cy="5224724"/>
          </a:xfrm>
        </p:spPr>
        <p:txBody>
          <a:bodyPr anchor="ctr">
            <a:normAutofit/>
          </a:bodyPr>
          <a:lstStyle/>
          <a:p>
            <a:r>
              <a:rPr lang="en-GB" dirty="0"/>
              <a:t>Code of Conduct – Possible Actions</a:t>
            </a:r>
          </a:p>
        </p:txBody>
      </p:sp>
      <p:sp>
        <p:nvSpPr>
          <p:cNvPr id="3" name="Content Placeholder 2">
            <a:extLst>
              <a:ext uri="{FF2B5EF4-FFF2-40B4-BE49-F238E27FC236}">
                <a16:creationId xmlns:a16="http://schemas.microsoft.com/office/drawing/2014/main" id="{CA289147-7A8A-F0E4-2DFB-F8E52B679681}"/>
              </a:ext>
            </a:extLst>
          </p:cNvPr>
          <p:cNvSpPr>
            <a:spLocks noGrp="1"/>
          </p:cNvSpPr>
          <p:nvPr>
            <p:ph idx="1"/>
          </p:nvPr>
        </p:nvSpPr>
        <p:spPr>
          <a:xfrm>
            <a:off x="3490721" y="816638"/>
            <a:ext cx="3464779" cy="5224724"/>
          </a:xfrm>
        </p:spPr>
        <p:txBody>
          <a:bodyPr anchor="ctr">
            <a:normAutofit/>
          </a:bodyPr>
          <a:lstStyle/>
          <a:p>
            <a:r>
              <a:rPr lang="en-GB" dirty="0"/>
              <a:t>Gap Analysis – Work out how the revised code of conduct and cross cutting obligations will look in 2023</a:t>
            </a:r>
          </a:p>
          <a:p>
            <a:r>
              <a:rPr lang="en-GB" dirty="0"/>
              <a:t>Use the FCA indicators to measure where you are currently</a:t>
            </a:r>
          </a:p>
          <a:p>
            <a:r>
              <a:rPr lang="en-GB" dirty="0"/>
              <a:t>Develop your approaches to ensure that you embed these changes within your business</a:t>
            </a:r>
          </a:p>
        </p:txBody>
      </p:sp>
    </p:spTree>
    <p:extLst>
      <p:ext uri="{BB962C8B-B14F-4D97-AF65-F5344CB8AC3E}">
        <p14:creationId xmlns:p14="http://schemas.microsoft.com/office/powerpoint/2010/main" val="8969009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4 Consumer Duty Outcomes</a:t>
            </a:r>
          </a:p>
        </p:txBody>
      </p:sp>
      <p:sp>
        <p:nvSpPr>
          <p:cNvPr id="2" name="Content Placeholder 1"/>
          <p:cNvSpPr>
            <a:spLocks noGrp="1"/>
          </p:cNvSpPr>
          <p:nvPr>
            <p:ph idx="1"/>
          </p:nvPr>
        </p:nvSpPr>
        <p:spPr/>
        <p:txBody>
          <a:bodyPr/>
          <a:lstStyle/>
          <a:p>
            <a:pPr marL="624078" indent="-514350">
              <a:buFont typeface="+mj-lt"/>
              <a:buAutoNum type="arabicPeriod"/>
            </a:pPr>
            <a:r>
              <a:rPr lang="en-GB" dirty="0"/>
              <a:t>Products &amp; Services (21 Rules)</a:t>
            </a:r>
          </a:p>
          <a:p>
            <a:pPr marL="624078" indent="-514350">
              <a:buFont typeface="+mj-lt"/>
              <a:buAutoNum type="arabicPeriod"/>
            </a:pPr>
            <a:r>
              <a:rPr lang="en-GB" dirty="0"/>
              <a:t>Price &amp; Value (24 Rules)</a:t>
            </a:r>
          </a:p>
          <a:p>
            <a:pPr marL="624078" indent="-514350">
              <a:buFont typeface="+mj-lt"/>
              <a:buAutoNum type="arabicPeriod"/>
            </a:pPr>
            <a:r>
              <a:rPr lang="en-GB" dirty="0"/>
              <a:t>Consumer Understanding (10 Rules)</a:t>
            </a:r>
          </a:p>
          <a:p>
            <a:pPr marL="624078" indent="-514350">
              <a:buFont typeface="+mj-lt"/>
              <a:buAutoNum type="arabicPeriod"/>
            </a:pPr>
            <a:r>
              <a:rPr lang="en-GB" dirty="0"/>
              <a:t>Consumer Support (4 Rules)</a:t>
            </a:r>
          </a:p>
          <a:p>
            <a:endParaRPr lang="en-GB" dirty="0"/>
          </a:p>
          <a:p>
            <a:r>
              <a:rPr lang="en-GB" dirty="0"/>
              <a:t>Firms that currently comply with PROD3, 4, 7 or COLL 6.6 can rely on this to comply with (1) and (2) above for the relevant parts of their business</a:t>
            </a:r>
          </a:p>
        </p:txBody>
      </p:sp>
    </p:spTree>
    <p:extLst>
      <p:ext uri="{BB962C8B-B14F-4D97-AF65-F5344CB8AC3E}">
        <p14:creationId xmlns:p14="http://schemas.microsoft.com/office/powerpoint/2010/main" val="3885092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1751-493C-6EB8-74F1-EE6CF303DC22}"/>
              </a:ext>
            </a:extLst>
          </p:cNvPr>
          <p:cNvSpPr>
            <a:spLocks noGrp="1"/>
          </p:cNvSpPr>
          <p:nvPr>
            <p:ph type="title"/>
          </p:nvPr>
        </p:nvSpPr>
        <p:spPr>
          <a:xfrm>
            <a:off x="609599" y="609600"/>
            <a:ext cx="6347713" cy="803176"/>
          </a:xfrm>
        </p:spPr>
        <p:txBody>
          <a:bodyPr/>
          <a:lstStyle/>
          <a:p>
            <a:r>
              <a:rPr lang="en-GB" dirty="0"/>
              <a:t>Consumer Understanding</a:t>
            </a:r>
          </a:p>
        </p:txBody>
      </p:sp>
      <p:sp>
        <p:nvSpPr>
          <p:cNvPr id="3" name="Content Placeholder 2">
            <a:extLst>
              <a:ext uri="{FF2B5EF4-FFF2-40B4-BE49-F238E27FC236}">
                <a16:creationId xmlns:a16="http://schemas.microsoft.com/office/drawing/2014/main" id="{4F1CA6A3-1CD6-AFFA-099B-616E290132C6}"/>
              </a:ext>
            </a:extLst>
          </p:cNvPr>
          <p:cNvSpPr>
            <a:spLocks noGrp="1"/>
          </p:cNvSpPr>
          <p:nvPr>
            <p:ph idx="1"/>
          </p:nvPr>
        </p:nvSpPr>
        <p:spPr>
          <a:xfrm>
            <a:off x="609594" y="1628800"/>
            <a:ext cx="6698710" cy="3880773"/>
          </a:xfrm>
        </p:spPr>
        <p:txBody>
          <a:bodyPr>
            <a:normAutofit lnSpcReduction="10000"/>
          </a:bodyPr>
          <a:lstStyle/>
          <a:p>
            <a:r>
              <a:rPr lang="en-GB" dirty="0"/>
              <a:t>Purpose of communication</a:t>
            </a:r>
          </a:p>
          <a:p>
            <a:r>
              <a:rPr lang="en-GB" dirty="0"/>
              <a:t>Use of the term ‘average customer’ changed</a:t>
            </a:r>
          </a:p>
          <a:p>
            <a:r>
              <a:rPr lang="en-GB" dirty="0"/>
              <a:t>Differences between group and individual requirements</a:t>
            </a:r>
          </a:p>
          <a:p>
            <a:r>
              <a:rPr lang="en-GB" dirty="0"/>
              <a:t>‘Ask’ not ‘check’ the customers understands</a:t>
            </a:r>
          </a:p>
          <a:p>
            <a:r>
              <a:rPr lang="en-GB" dirty="0"/>
              <a:t>Be aware of the restaurant experience behaviour</a:t>
            </a:r>
          </a:p>
          <a:p>
            <a:r>
              <a:rPr lang="en-GB" dirty="0"/>
              <a:t>Must continue to comply with prescriptive requirements</a:t>
            </a:r>
          </a:p>
          <a:p>
            <a:r>
              <a:rPr lang="en-GB" dirty="0"/>
              <a:t>Where flexibility is allowed –use it</a:t>
            </a:r>
          </a:p>
          <a:p>
            <a:r>
              <a:rPr lang="en-GB" dirty="0"/>
              <a:t>Broader than disclosure – applies to all communications</a:t>
            </a:r>
          </a:p>
          <a:p>
            <a:r>
              <a:rPr lang="en-GB" dirty="0"/>
              <a:t>Any problems with prescription – let the FCA know</a:t>
            </a:r>
          </a:p>
          <a:p>
            <a:r>
              <a:rPr lang="en-GB" dirty="0"/>
              <a:t>Test communications – expectations vs actual experience</a:t>
            </a:r>
          </a:p>
          <a:p>
            <a:endParaRPr lang="en-GB" dirty="0"/>
          </a:p>
        </p:txBody>
      </p:sp>
    </p:spTree>
    <p:extLst>
      <p:ext uri="{BB962C8B-B14F-4D97-AF65-F5344CB8AC3E}">
        <p14:creationId xmlns:p14="http://schemas.microsoft.com/office/powerpoint/2010/main" val="1912958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B21EC3E-395E-5C6B-FCAC-CE6336DF0BB0}"/>
              </a:ext>
            </a:extLst>
          </p:cNvPr>
          <p:cNvSpPr>
            <a:spLocks noGrp="1"/>
          </p:cNvSpPr>
          <p:nvPr>
            <p:ph type="title"/>
          </p:nvPr>
        </p:nvSpPr>
        <p:spPr>
          <a:xfrm>
            <a:off x="482600" y="816638"/>
            <a:ext cx="2525519" cy="5224724"/>
          </a:xfrm>
        </p:spPr>
        <p:txBody>
          <a:bodyPr anchor="ctr">
            <a:normAutofit/>
          </a:bodyPr>
          <a:lstStyle/>
          <a:p>
            <a:r>
              <a:rPr lang="en-GB" dirty="0"/>
              <a:t>Restaurant experience behaviour</a:t>
            </a:r>
          </a:p>
        </p:txBody>
      </p:sp>
      <p:sp>
        <p:nvSpPr>
          <p:cNvPr id="3" name="Content Placeholder 2">
            <a:extLst>
              <a:ext uri="{FF2B5EF4-FFF2-40B4-BE49-F238E27FC236}">
                <a16:creationId xmlns:a16="http://schemas.microsoft.com/office/drawing/2014/main" id="{70A4C7C7-27DF-0EC3-1A3A-426106410B78}"/>
              </a:ext>
            </a:extLst>
          </p:cNvPr>
          <p:cNvSpPr>
            <a:spLocks noGrp="1"/>
          </p:cNvSpPr>
          <p:nvPr>
            <p:ph idx="1"/>
          </p:nvPr>
        </p:nvSpPr>
        <p:spPr>
          <a:xfrm>
            <a:off x="3490721" y="816638"/>
            <a:ext cx="3464779" cy="5224724"/>
          </a:xfrm>
        </p:spPr>
        <p:txBody>
          <a:bodyPr anchor="ctr">
            <a:normAutofit/>
          </a:bodyPr>
          <a:lstStyle/>
          <a:p>
            <a:r>
              <a:rPr lang="en-GB" dirty="0"/>
              <a:t>PRIN 2A.5.9 (2)</a:t>
            </a:r>
          </a:p>
          <a:p>
            <a:r>
              <a:rPr lang="en-GB" dirty="0"/>
              <a:t>Ask the customer whether they understand the information and if they have any further questions, …</a:t>
            </a:r>
          </a:p>
          <a:p>
            <a:r>
              <a:rPr lang="en-GB" dirty="0"/>
              <a:t>BUT….</a:t>
            </a:r>
          </a:p>
          <a:p>
            <a:r>
              <a:rPr lang="en-GB" dirty="0"/>
              <a:t>How can you follow up?</a:t>
            </a:r>
          </a:p>
        </p:txBody>
      </p:sp>
    </p:spTree>
    <p:extLst>
      <p:ext uri="{BB962C8B-B14F-4D97-AF65-F5344CB8AC3E}">
        <p14:creationId xmlns:p14="http://schemas.microsoft.com/office/powerpoint/2010/main" val="3355420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DD194C7-4DBA-2A81-364B-2F838F4B8C4D}"/>
              </a:ext>
            </a:extLst>
          </p:cNvPr>
          <p:cNvSpPr>
            <a:spLocks noGrp="1"/>
          </p:cNvSpPr>
          <p:nvPr>
            <p:ph type="title"/>
          </p:nvPr>
        </p:nvSpPr>
        <p:spPr>
          <a:xfrm>
            <a:off x="482600" y="816638"/>
            <a:ext cx="2525519" cy="5224724"/>
          </a:xfrm>
        </p:spPr>
        <p:txBody>
          <a:bodyPr anchor="ctr">
            <a:normAutofit/>
          </a:bodyPr>
          <a:lstStyle/>
          <a:p>
            <a:r>
              <a:rPr lang="en-GB" dirty="0"/>
              <a:t>Ways to follow up	</a:t>
            </a:r>
          </a:p>
        </p:txBody>
      </p:sp>
      <p:sp>
        <p:nvSpPr>
          <p:cNvPr id="3" name="Content Placeholder 2">
            <a:extLst>
              <a:ext uri="{FF2B5EF4-FFF2-40B4-BE49-F238E27FC236}">
                <a16:creationId xmlns:a16="http://schemas.microsoft.com/office/drawing/2014/main" id="{94AAC036-E9C1-CE05-155A-A66DEC5CAEAD}"/>
              </a:ext>
            </a:extLst>
          </p:cNvPr>
          <p:cNvSpPr>
            <a:spLocks noGrp="1"/>
          </p:cNvSpPr>
          <p:nvPr>
            <p:ph idx="1"/>
          </p:nvPr>
        </p:nvSpPr>
        <p:spPr>
          <a:xfrm>
            <a:off x="3490721" y="816638"/>
            <a:ext cx="3464779" cy="5224724"/>
          </a:xfrm>
        </p:spPr>
        <p:txBody>
          <a:bodyPr anchor="ctr">
            <a:normAutofit/>
          </a:bodyPr>
          <a:lstStyle/>
          <a:p>
            <a:pPr>
              <a:lnSpc>
                <a:spcPct val="90000"/>
              </a:lnSpc>
            </a:pPr>
            <a:r>
              <a:rPr lang="en-GB" dirty="0"/>
              <a:t>Make it easy for customer to ask questions</a:t>
            </a:r>
            <a:endParaRPr lang="en-GB"/>
          </a:p>
          <a:p>
            <a:pPr>
              <a:lnSpc>
                <a:spcPct val="90000"/>
              </a:lnSpc>
            </a:pPr>
            <a:r>
              <a:rPr lang="en-GB" dirty="0"/>
              <a:t>Monitor help screens used</a:t>
            </a:r>
            <a:endParaRPr lang="en-GB"/>
          </a:p>
          <a:p>
            <a:pPr>
              <a:lnSpc>
                <a:spcPct val="90000"/>
              </a:lnSpc>
            </a:pPr>
            <a:r>
              <a:rPr lang="en-GB" dirty="0"/>
              <a:t>Monitor search criteria items</a:t>
            </a:r>
            <a:endParaRPr lang="en-GB"/>
          </a:p>
          <a:p>
            <a:pPr>
              <a:lnSpc>
                <a:spcPct val="90000"/>
              </a:lnSpc>
            </a:pPr>
            <a:r>
              <a:rPr lang="en-GB" dirty="0"/>
              <a:t>Questions asked of Admin people</a:t>
            </a:r>
            <a:endParaRPr lang="en-GB"/>
          </a:p>
          <a:p>
            <a:pPr>
              <a:lnSpc>
                <a:spcPct val="90000"/>
              </a:lnSpc>
            </a:pPr>
            <a:r>
              <a:rPr lang="en-GB" dirty="0"/>
              <a:t>Identify where questions answered in literature and evaluate</a:t>
            </a:r>
            <a:endParaRPr lang="en-GB"/>
          </a:p>
          <a:p>
            <a:pPr>
              <a:lnSpc>
                <a:spcPct val="90000"/>
              </a:lnSpc>
            </a:pPr>
            <a:r>
              <a:rPr lang="en-GB" dirty="0"/>
              <a:t>Seek feedback from customers (questionnaires or calls)</a:t>
            </a:r>
            <a:endParaRPr lang="en-GB"/>
          </a:p>
          <a:p>
            <a:pPr>
              <a:lnSpc>
                <a:spcPct val="90000"/>
              </a:lnSpc>
            </a:pPr>
            <a:r>
              <a:rPr lang="en-GB" dirty="0"/>
              <a:t>Analyse complaints</a:t>
            </a:r>
            <a:endParaRPr lang="en-GB"/>
          </a:p>
          <a:p>
            <a:pPr>
              <a:lnSpc>
                <a:spcPct val="90000"/>
              </a:lnSpc>
            </a:pPr>
            <a:r>
              <a:rPr lang="en-GB" dirty="0"/>
              <a:t>Capture all contact data at individual level with ability to do overall analyses</a:t>
            </a:r>
            <a:endParaRPr lang="en-GB"/>
          </a:p>
        </p:txBody>
      </p:sp>
    </p:spTree>
    <p:extLst>
      <p:ext uri="{BB962C8B-B14F-4D97-AF65-F5344CB8AC3E}">
        <p14:creationId xmlns:p14="http://schemas.microsoft.com/office/powerpoint/2010/main" val="18831753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C9228-C6C1-F9C7-A1CF-E8F9D2F96904}"/>
              </a:ext>
            </a:extLst>
          </p:cNvPr>
          <p:cNvSpPr>
            <a:spLocks noGrp="1"/>
          </p:cNvSpPr>
          <p:nvPr>
            <p:ph type="title"/>
          </p:nvPr>
        </p:nvSpPr>
        <p:spPr/>
        <p:txBody>
          <a:bodyPr/>
          <a:lstStyle/>
          <a:p>
            <a:r>
              <a:rPr lang="en-GB" dirty="0"/>
              <a:t>Possible impact on T&amp;C?</a:t>
            </a:r>
          </a:p>
        </p:txBody>
      </p:sp>
      <p:sp>
        <p:nvSpPr>
          <p:cNvPr id="3" name="Content Placeholder 2">
            <a:extLst>
              <a:ext uri="{FF2B5EF4-FFF2-40B4-BE49-F238E27FC236}">
                <a16:creationId xmlns:a16="http://schemas.microsoft.com/office/drawing/2014/main" id="{B85D565E-43EC-E24D-D57A-C67A12CBCD2C}"/>
              </a:ext>
            </a:extLst>
          </p:cNvPr>
          <p:cNvSpPr>
            <a:spLocks noGrp="1"/>
          </p:cNvSpPr>
          <p:nvPr>
            <p:ph idx="1"/>
          </p:nvPr>
        </p:nvSpPr>
        <p:spPr/>
        <p:txBody>
          <a:bodyPr>
            <a:normAutofit lnSpcReduction="10000"/>
          </a:bodyPr>
          <a:lstStyle/>
          <a:p>
            <a:r>
              <a:rPr lang="en-GB" dirty="0"/>
              <a:t>You may need to review some of the approaches you take in dealing with mandatory disclosures.</a:t>
            </a:r>
          </a:p>
          <a:p>
            <a:r>
              <a:rPr lang="en-GB" dirty="0"/>
              <a:t>You may also need to review the style and content of suitability reports</a:t>
            </a:r>
          </a:p>
          <a:p>
            <a:r>
              <a:rPr lang="en-GB" dirty="0"/>
              <a:t>Both of these could both influence the standards and behaviours you expect from staff and therefore the competence assessments applied.  This in turn will affect FIT assessments under the certification regime</a:t>
            </a:r>
          </a:p>
          <a:p>
            <a:r>
              <a:rPr lang="en-GB" dirty="0"/>
              <a:t>You will need to consider the effect measures that you need to have in place to effectively ensure you are delivering good consumer outcomes.  </a:t>
            </a:r>
          </a:p>
          <a:p>
            <a:r>
              <a:rPr lang="en-GB" dirty="0"/>
              <a:t>You will need to implement changes</a:t>
            </a:r>
          </a:p>
        </p:txBody>
      </p:sp>
    </p:spTree>
    <p:extLst>
      <p:ext uri="{BB962C8B-B14F-4D97-AF65-F5344CB8AC3E}">
        <p14:creationId xmlns:p14="http://schemas.microsoft.com/office/powerpoint/2010/main" val="3157020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4552DFA-58BE-F0C1-A9B0-EE983DDDE748}"/>
              </a:ext>
            </a:extLst>
          </p:cNvPr>
          <p:cNvSpPr>
            <a:spLocks noGrp="1"/>
          </p:cNvSpPr>
          <p:nvPr>
            <p:ph type="title"/>
          </p:nvPr>
        </p:nvSpPr>
        <p:spPr>
          <a:xfrm>
            <a:off x="482600" y="816638"/>
            <a:ext cx="2525519" cy="5224724"/>
          </a:xfrm>
        </p:spPr>
        <p:txBody>
          <a:bodyPr anchor="ctr">
            <a:normAutofit/>
          </a:bodyPr>
          <a:lstStyle/>
          <a:p>
            <a:r>
              <a:rPr lang="en-GB" sz="2500"/>
              <a:t>Guidance of communications</a:t>
            </a:r>
          </a:p>
        </p:txBody>
      </p:sp>
      <p:sp>
        <p:nvSpPr>
          <p:cNvPr id="3" name="Content Placeholder 2">
            <a:extLst>
              <a:ext uri="{FF2B5EF4-FFF2-40B4-BE49-F238E27FC236}">
                <a16:creationId xmlns:a16="http://schemas.microsoft.com/office/drawing/2014/main" id="{1523F0E4-D517-E3F3-00D6-13F002A99C9E}"/>
              </a:ext>
            </a:extLst>
          </p:cNvPr>
          <p:cNvSpPr>
            <a:spLocks noGrp="1"/>
          </p:cNvSpPr>
          <p:nvPr>
            <p:ph idx="1"/>
          </p:nvPr>
        </p:nvSpPr>
        <p:spPr>
          <a:xfrm>
            <a:off x="3490721" y="816638"/>
            <a:ext cx="3464779" cy="5224724"/>
          </a:xfrm>
        </p:spPr>
        <p:txBody>
          <a:bodyPr anchor="ctr">
            <a:normAutofit/>
          </a:bodyPr>
          <a:lstStyle/>
          <a:p>
            <a:r>
              <a:rPr lang="en-GB" dirty="0"/>
              <a:t>FOG Index – sentence length/multi syllable use</a:t>
            </a:r>
          </a:p>
          <a:p>
            <a:r>
              <a:rPr lang="en-GB" dirty="0"/>
              <a:t>Structure/Layering</a:t>
            </a:r>
          </a:p>
          <a:p>
            <a:r>
              <a:rPr lang="en-GB" dirty="0"/>
              <a:t>Headings</a:t>
            </a:r>
          </a:p>
          <a:p>
            <a:r>
              <a:rPr lang="en-GB" dirty="0"/>
              <a:t>Display (Font)</a:t>
            </a:r>
          </a:p>
          <a:p>
            <a:r>
              <a:rPr lang="en-GB" dirty="0"/>
              <a:t>Tables, graphs, diagrams, graphics, visuals, interactive media</a:t>
            </a:r>
          </a:p>
          <a:p>
            <a:r>
              <a:rPr lang="en-GB" dirty="0"/>
              <a:t>Q&amp;A format</a:t>
            </a:r>
          </a:p>
          <a:p>
            <a:r>
              <a:rPr lang="en-GB" dirty="0"/>
              <a:t>Content relevance</a:t>
            </a:r>
          </a:p>
          <a:p>
            <a:r>
              <a:rPr lang="en-GB" dirty="0"/>
              <a:t>Jargon</a:t>
            </a:r>
          </a:p>
          <a:p>
            <a:r>
              <a:rPr lang="en-GB" dirty="0"/>
              <a:t>Too much detail</a:t>
            </a:r>
          </a:p>
        </p:txBody>
      </p:sp>
    </p:spTree>
    <p:extLst>
      <p:ext uri="{BB962C8B-B14F-4D97-AF65-F5344CB8AC3E}">
        <p14:creationId xmlns:p14="http://schemas.microsoft.com/office/powerpoint/2010/main" val="3374589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266A6-770D-846E-4809-3D9E2D1FC30B}"/>
              </a:ext>
            </a:extLst>
          </p:cNvPr>
          <p:cNvSpPr>
            <a:spLocks noGrp="1"/>
          </p:cNvSpPr>
          <p:nvPr>
            <p:ph type="title"/>
          </p:nvPr>
        </p:nvSpPr>
        <p:spPr/>
        <p:txBody>
          <a:bodyPr/>
          <a:lstStyle/>
          <a:p>
            <a:r>
              <a:rPr lang="en-GB" dirty="0"/>
              <a:t>Time to review your T&amp;C scheme?</a:t>
            </a:r>
          </a:p>
        </p:txBody>
      </p:sp>
      <p:sp>
        <p:nvSpPr>
          <p:cNvPr id="3" name="Content Placeholder 2">
            <a:extLst>
              <a:ext uri="{FF2B5EF4-FFF2-40B4-BE49-F238E27FC236}">
                <a16:creationId xmlns:a16="http://schemas.microsoft.com/office/drawing/2014/main" id="{B317A94F-3413-EAB7-AC0A-F8CE5AB78051}"/>
              </a:ext>
            </a:extLst>
          </p:cNvPr>
          <p:cNvSpPr>
            <a:spLocks noGrp="1"/>
          </p:cNvSpPr>
          <p:nvPr>
            <p:ph idx="1"/>
          </p:nvPr>
        </p:nvSpPr>
        <p:spPr/>
        <p:txBody>
          <a:bodyPr/>
          <a:lstStyle/>
          <a:p>
            <a:r>
              <a:rPr lang="en-GB" dirty="0"/>
              <a:t>Now a requirement that Consumer Duty is reflected in your governance and people policies.  T&amp;C/Certification will be included in these</a:t>
            </a:r>
          </a:p>
          <a:p>
            <a:r>
              <a:rPr lang="en-GB" dirty="0"/>
              <a:t>Opportunity to put into practice effective communications following best practice</a:t>
            </a:r>
          </a:p>
          <a:p>
            <a:pPr marL="0" indent="0">
              <a:buNone/>
            </a:pPr>
            <a:endParaRPr lang="en-GB" dirty="0"/>
          </a:p>
        </p:txBody>
      </p:sp>
    </p:spTree>
    <p:extLst>
      <p:ext uri="{BB962C8B-B14F-4D97-AF65-F5344CB8AC3E}">
        <p14:creationId xmlns:p14="http://schemas.microsoft.com/office/powerpoint/2010/main" val="27972051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erson watching empty phone">
            <a:extLst>
              <a:ext uri="{FF2B5EF4-FFF2-40B4-BE49-F238E27FC236}">
                <a16:creationId xmlns:a16="http://schemas.microsoft.com/office/drawing/2014/main" id="{B1C721BD-2B5D-5ECC-3D85-EB4002A03F55}"/>
              </a:ext>
            </a:extLst>
          </p:cNvPr>
          <p:cNvPicPr>
            <a:picLocks noChangeAspect="1"/>
          </p:cNvPicPr>
          <p:nvPr/>
        </p:nvPicPr>
        <p:blipFill rotWithShape="1">
          <a:blip r:embed="rId2"/>
          <a:srcRect l="36664" r="5504" b="-2"/>
          <a:stretch/>
        </p:blipFill>
        <p:spPr>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034FA5E5-6B88-1DC1-28FD-F1C7473329AC}"/>
              </a:ext>
            </a:extLst>
          </p:cNvPr>
          <p:cNvSpPr>
            <a:spLocks noGrp="1"/>
          </p:cNvSpPr>
          <p:nvPr>
            <p:ph type="title"/>
          </p:nvPr>
        </p:nvSpPr>
        <p:spPr>
          <a:xfrm>
            <a:off x="507999" y="609600"/>
            <a:ext cx="2888343" cy="1320800"/>
          </a:xfrm>
        </p:spPr>
        <p:txBody>
          <a:bodyPr>
            <a:normAutofit/>
          </a:bodyPr>
          <a:lstStyle/>
          <a:p>
            <a:r>
              <a:rPr lang="en-GB" dirty="0"/>
              <a:t>Consumer Support</a:t>
            </a:r>
          </a:p>
        </p:txBody>
      </p:sp>
      <p:sp>
        <p:nvSpPr>
          <p:cNvPr id="3" name="Content Placeholder 2">
            <a:extLst>
              <a:ext uri="{FF2B5EF4-FFF2-40B4-BE49-F238E27FC236}">
                <a16:creationId xmlns:a16="http://schemas.microsoft.com/office/drawing/2014/main" id="{D3170906-7EEE-B688-8F46-2FE8A168255B}"/>
              </a:ext>
            </a:extLst>
          </p:cNvPr>
          <p:cNvSpPr>
            <a:spLocks noGrp="1"/>
          </p:cNvSpPr>
          <p:nvPr>
            <p:ph idx="1"/>
          </p:nvPr>
        </p:nvSpPr>
        <p:spPr>
          <a:xfrm>
            <a:off x="508000" y="2160589"/>
            <a:ext cx="2888342" cy="3880773"/>
          </a:xfrm>
        </p:spPr>
        <p:txBody>
          <a:bodyPr>
            <a:normAutofit/>
          </a:bodyPr>
          <a:lstStyle/>
          <a:p>
            <a:pPr>
              <a:lnSpc>
                <a:spcPct val="90000"/>
              </a:lnSpc>
            </a:pPr>
            <a:r>
              <a:rPr lang="en-GB" sz="1400"/>
              <a:t>Covers all channels – telephone, in-branch, text, written, web chat and video calls</a:t>
            </a:r>
          </a:p>
          <a:p>
            <a:pPr>
              <a:lnSpc>
                <a:spcPct val="90000"/>
              </a:lnSpc>
            </a:pPr>
            <a:r>
              <a:rPr lang="en-GB" sz="1400"/>
              <a:t>Ensure you meet the needs of customers- dealing with non-standard or vulnerability</a:t>
            </a:r>
          </a:p>
          <a:p>
            <a:pPr>
              <a:lnSpc>
                <a:spcPct val="90000"/>
              </a:lnSpc>
            </a:pPr>
            <a:r>
              <a:rPr lang="en-GB" sz="1400"/>
              <a:t>Call waiting times – customers not waiting significantly longer than they would for new business</a:t>
            </a:r>
          </a:p>
          <a:p>
            <a:pPr>
              <a:lnSpc>
                <a:spcPct val="90000"/>
              </a:lnSpc>
            </a:pPr>
            <a:r>
              <a:rPr lang="en-GB" sz="1400"/>
              <a:t>Under resourced customer helplines</a:t>
            </a:r>
          </a:p>
          <a:p>
            <a:pPr>
              <a:lnSpc>
                <a:spcPct val="90000"/>
              </a:lnSpc>
            </a:pPr>
            <a:r>
              <a:rPr lang="en-GB" sz="1400"/>
              <a:t>Difficult to navigate phone systems/menus</a:t>
            </a:r>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95936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1942DAD-E6C3-7841-BF38-1053E2C27E32}"/>
              </a:ext>
            </a:extLst>
          </p:cNvPr>
          <p:cNvSpPr>
            <a:spLocks noGrp="1"/>
          </p:cNvSpPr>
          <p:nvPr>
            <p:ph type="title"/>
          </p:nvPr>
        </p:nvSpPr>
        <p:spPr>
          <a:xfrm>
            <a:off x="482600" y="816638"/>
            <a:ext cx="2525519" cy="5224724"/>
          </a:xfrm>
        </p:spPr>
        <p:txBody>
          <a:bodyPr anchor="ctr">
            <a:normAutofit/>
          </a:bodyPr>
          <a:lstStyle/>
          <a:p>
            <a:r>
              <a:rPr lang="en-GB" dirty="0"/>
              <a:t>Consumer Support</a:t>
            </a:r>
          </a:p>
        </p:txBody>
      </p:sp>
      <p:sp>
        <p:nvSpPr>
          <p:cNvPr id="3" name="Content Placeholder 2">
            <a:extLst>
              <a:ext uri="{FF2B5EF4-FFF2-40B4-BE49-F238E27FC236}">
                <a16:creationId xmlns:a16="http://schemas.microsoft.com/office/drawing/2014/main" id="{86F05AD2-1EB2-8425-5ECF-19EF26F2ADBE}"/>
              </a:ext>
            </a:extLst>
          </p:cNvPr>
          <p:cNvSpPr>
            <a:spLocks noGrp="1"/>
          </p:cNvSpPr>
          <p:nvPr>
            <p:ph idx="1"/>
          </p:nvPr>
        </p:nvSpPr>
        <p:spPr>
          <a:xfrm>
            <a:off x="3490721" y="816638"/>
            <a:ext cx="3464779" cy="5224724"/>
          </a:xfrm>
        </p:spPr>
        <p:txBody>
          <a:bodyPr anchor="ctr">
            <a:normAutofit/>
          </a:bodyPr>
          <a:lstStyle/>
          <a:p>
            <a:r>
              <a:rPr lang="en-GB" dirty="0"/>
              <a:t>Implications for overseers</a:t>
            </a:r>
          </a:p>
          <a:p>
            <a:r>
              <a:rPr lang="en-GB" dirty="0"/>
              <a:t>Data capture to evidence  consumer duty</a:t>
            </a:r>
          </a:p>
          <a:p>
            <a:r>
              <a:rPr lang="en-GB" dirty="0"/>
              <a:t>Customer experience crucial</a:t>
            </a:r>
          </a:p>
          <a:p>
            <a:r>
              <a:rPr lang="en-GB" dirty="0"/>
              <a:t>Adapting approaches based on data gathered</a:t>
            </a:r>
          </a:p>
        </p:txBody>
      </p:sp>
    </p:spTree>
    <p:extLst>
      <p:ext uri="{BB962C8B-B14F-4D97-AF65-F5344CB8AC3E}">
        <p14:creationId xmlns:p14="http://schemas.microsoft.com/office/powerpoint/2010/main" val="36276361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3"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D24C700-164D-BA98-CDAF-2686808DDE77}"/>
              </a:ext>
            </a:extLst>
          </p:cNvPr>
          <p:cNvSpPr>
            <a:spLocks noGrp="1"/>
          </p:cNvSpPr>
          <p:nvPr>
            <p:ph type="title"/>
          </p:nvPr>
        </p:nvSpPr>
        <p:spPr>
          <a:xfrm>
            <a:off x="482600" y="816638"/>
            <a:ext cx="2525519" cy="5224724"/>
          </a:xfrm>
        </p:spPr>
        <p:txBody>
          <a:bodyPr anchor="ctr">
            <a:normAutofit/>
          </a:bodyPr>
          <a:lstStyle/>
          <a:p>
            <a:r>
              <a:rPr lang="en-GB" sz="3300"/>
              <a:t>Monitoring and Governance</a:t>
            </a:r>
          </a:p>
        </p:txBody>
      </p:sp>
      <p:sp>
        <p:nvSpPr>
          <p:cNvPr id="3" name="Content Placeholder 2">
            <a:extLst>
              <a:ext uri="{FF2B5EF4-FFF2-40B4-BE49-F238E27FC236}">
                <a16:creationId xmlns:a16="http://schemas.microsoft.com/office/drawing/2014/main" id="{E66B6169-78B9-274A-D3EA-6B8C16EE4A78}"/>
              </a:ext>
            </a:extLst>
          </p:cNvPr>
          <p:cNvSpPr>
            <a:spLocks noGrp="1"/>
          </p:cNvSpPr>
          <p:nvPr>
            <p:ph idx="1"/>
          </p:nvPr>
        </p:nvSpPr>
        <p:spPr>
          <a:xfrm>
            <a:off x="3490721" y="816638"/>
            <a:ext cx="3464779" cy="5224724"/>
          </a:xfrm>
        </p:spPr>
        <p:txBody>
          <a:bodyPr anchor="ctr">
            <a:normAutofit/>
          </a:bodyPr>
          <a:lstStyle/>
          <a:p>
            <a:pPr>
              <a:lnSpc>
                <a:spcPct val="90000"/>
              </a:lnSpc>
            </a:pPr>
            <a:r>
              <a:rPr lang="en-GB" sz="1700" dirty="0"/>
              <a:t>Appointment of champion at SMF level (Probably NED) to work alongside chair to provide suitable challenges to board</a:t>
            </a:r>
          </a:p>
          <a:p>
            <a:pPr>
              <a:lnSpc>
                <a:spcPct val="90000"/>
              </a:lnSpc>
            </a:pPr>
            <a:r>
              <a:rPr lang="en-GB" sz="1700" dirty="0"/>
              <a:t>Requirement to reflect that good outcomes for customers reflected in People Management policies and practices, performance management and pay and bonuses</a:t>
            </a:r>
          </a:p>
          <a:p>
            <a:pPr>
              <a:lnSpc>
                <a:spcPct val="90000"/>
              </a:lnSpc>
            </a:pPr>
            <a:r>
              <a:rPr lang="en-GB" sz="1700" dirty="0"/>
              <a:t>Annual report to be submitted to and reviewed by board</a:t>
            </a:r>
          </a:p>
          <a:p>
            <a:pPr>
              <a:lnSpc>
                <a:spcPct val="90000"/>
              </a:lnSpc>
            </a:pPr>
            <a:r>
              <a:rPr lang="en-GB" sz="1700" dirty="0"/>
              <a:t>Firms should expect challenges from the FCA around the board report and maybe later some regulatory reporting requirements </a:t>
            </a:r>
          </a:p>
        </p:txBody>
      </p:sp>
    </p:spTree>
    <p:extLst>
      <p:ext uri="{BB962C8B-B14F-4D97-AF65-F5344CB8AC3E}">
        <p14:creationId xmlns:p14="http://schemas.microsoft.com/office/powerpoint/2010/main" val="1288204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AF4F-3784-C058-1C8D-86E915066CDF}"/>
              </a:ext>
            </a:extLst>
          </p:cNvPr>
          <p:cNvSpPr>
            <a:spLocks noGrp="1"/>
          </p:cNvSpPr>
          <p:nvPr>
            <p:ph type="title"/>
          </p:nvPr>
        </p:nvSpPr>
        <p:spPr/>
        <p:txBody>
          <a:bodyPr/>
          <a:lstStyle/>
          <a:p>
            <a:r>
              <a:rPr lang="en-GB" dirty="0"/>
              <a:t>Champion’s challenges</a:t>
            </a:r>
          </a:p>
        </p:txBody>
      </p:sp>
      <p:sp>
        <p:nvSpPr>
          <p:cNvPr id="3" name="Content Placeholder 2">
            <a:extLst>
              <a:ext uri="{FF2B5EF4-FFF2-40B4-BE49-F238E27FC236}">
                <a16:creationId xmlns:a16="http://schemas.microsoft.com/office/drawing/2014/main" id="{065BC2E9-6E83-B253-F63E-488908088E98}"/>
              </a:ext>
            </a:extLst>
          </p:cNvPr>
          <p:cNvSpPr>
            <a:spLocks noGrp="1"/>
          </p:cNvSpPr>
          <p:nvPr>
            <p:ph idx="1"/>
          </p:nvPr>
        </p:nvSpPr>
        <p:spPr/>
        <p:txBody>
          <a:bodyPr>
            <a:normAutofit fontScale="77500" lnSpcReduction="20000"/>
          </a:bodyPr>
          <a:lstStyle/>
          <a:p>
            <a:pPr marL="0" marR="1600" indent="0">
              <a:buNone/>
            </a:pPr>
            <a:r>
              <a:rPr lang="en-GB" sz="1800" b="0" i="1" u="none" strike="noStrike" baseline="0" dirty="0">
                <a:solidFill>
                  <a:srgbClr val="000000"/>
                </a:solidFill>
                <a:latin typeface="Effra"/>
              </a:rPr>
              <a:t>Culture and Governance </a:t>
            </a:r>
            <a:endParaRPr lang="en-GB" sz="1800" b="0" i="0" u="none" strike="noStrike" baseline="0" dirty="0">
              <a:solidFill>
                <a:srgbClr val="000000"/>
              </a:solidFill>
              <a:latin typeface="Effra"/>
            </a:endParaRPr>
          </a:p>
          <a:p>
            <a:pPr marR="1600"/>
            <a:r>
              <a:rPr lang="en-GB" sz="1800" b="0" i="0" u="none" strike="noStrike" baseline="0" dirty="0">
                <a:solidFill>
                  <a:srgbClr val="000000"/>
                </a:solidFill>
                <a:latin typeface="Effra Light"/>
              </a:rPr>
              <a:t>Does the firm’s purpose (whether publicly articulated or not) align with its obligations under the Duty? How is it embedded and understood throughout the organisation? </a:t>
            </a:r>
          </a:p>
          <a:p>
            <a:pPr marR="1600"/>
            <a:r>
              <a:rPr lang="en-GB" sz="1800" b="0" i="0" u="none" strike="noStrike" baseline="0" dirty="0">
                <a:solidFill>
                  <a:srgbClr val="000000"/>
                </a:solidFill>
                <a:latin typeface="Effra Light"/>
              </a:rPr>
              <a:t>How does the organisation’s culture support the delivery of good outcomes for customers? </a:t>
            </a:r>
          </a:p>
          <a:p>
            <a:pPr marR="1600"/>
            <a:r>
              <a:rPr lang="en-GB" sz="1800" b="0" i="0" u="none" strike="noStrike" baseline="0" dirty="0">
                <a:solidFill>
                  <a:srgbClr val="000000"/>
                </a:solidFill>
                <a:latin typeface="Effra Light"/>
              </a:rPr>
              <a:t>How does the organisation ensure that individuals throughout the organisation – including those in control and support functions – understand their role in delivering the Duty? </a:t>
            </a:r>
          </a:p>
          <a:p>
            <a:pPr marR="1600"/>
            <a:r>
              <a:rPr lang="en-GB" sz="1800" b="0" i="0" u="none" strike="noStrike" baseline="0" dirty="0">
                <a:solidFill>
                  <a:srgbClr val="000000"/>
                </a:solidFill>
                <a:latin typeface="Effra Light"/>
              </a:rPr>
              <a:t>Are staff empowered and feel safe to challenge and raise issues where they feel the firm might not be acting to deliver good outcomes for customers? Are those challenges listened to, and where necessary, acted on? </a:t>
            </a:r>
          </a:p>
          <a:p>
            <a:pPr marR="1600"/>
            <a:r>
              <a:rPr lang="en-GB" sz="1800" b="0" i="0" u="none" strike="noStrike" baseline="0" dirty="0">
                <a:solidFill>
                  <a:srgbClr val="000000"/>
                </a:solidFill>
                <a:latin typeface="Effra Light"/>
              </a:rPr>
              <a:t>Is the Duty being considered in all relevant discussions such as strategy and remuneration? Are customers outcomes a key lens for Risk and Internal Audit? </a:t>
            </a:r>
          </a:p>
          <a:p>
            <a:pPr marR="1600"/>
            <a:r>
              <a:rPr lang="en-GB" sz="1800" b="0" i="0" u="none" strike="noStrike" baseline="0" dirty="0">
                <a:solidFill>
                  <a:srgbClr val="000000"/>
                </a:solidFill>
                <a:latin typeface="Effra Light"/>
              </a:rPr>
              <a:t>How is the firm ensuring that its remuneration and incentive structure drive good outcomes for customers</a:t>
            </a:r>
            <a:endParaRPr lang="en-GB" dirty="0"/>
          </a:p>
        </p:txBody>
      </p:sp>
    </p:spTree>
    <p:extLst>
      <p:ext uri="{BB962C8B-B14F-4D97-AF65-F5344CB8AC3E}">
        <p14:creationId xmlns:p14="http://schemas.microsoft.com/office/powerpoint/2010/main" val="219033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A31A-2C25-827F-C743-8E3053878E5E}"/>
              </a:ext>
            </a:extLst>
          </p:cNvPr>
          <p:cNvSpPr>
            <a:spLocks noGrp="1"/>
          </p:cNvSpPr>
          <p:nvPr>
            <p:ph type="title"/>
          </p:nvPr>
        </p:nvSpPr>
        <p:spPr/>
        <p:txBody>
          <a:bodyPr/>
          <a:lstStyle/>
          <a:p>
            <a:r>
              <a:rPr lang="en-GB" dirty="0"/>
              <a:t>Champion’s challenges</a:t>
            </a:r>
          </a:p>
        </p:txBody>
      </p:sp>
      <p:sp>
        <p:nvSpPr>
          <p:cNvPr id="3" name="Content Placeholder 2">
            <a:extLst>
              <a:ext uri="{FF2B5EF4-FFF2-40B4-BE49-F238E27FC236}">
                <a16:creationId xmlns:a16="http://schemas.microsoft.com/office/drawing/2014/main" id="{A1AFAF3C-F382-C4CD-D0A1-C8FBFD70769F}"/>
              </a:ext>
            </a:extLst>
          </p:cNvPr>
          <p:cNvSpPr>
            <a:spLocks noGrp="1"/>
          </p:cNvSpPr>
          <p:nvPr>
            <p:ph idx="1"/>
          </p:nvPr>
        </p:nvSpPr>
        <p:spPr/>
        <p:txBody>
          <a:bodyPr>
            <a:normAutofit fontScale="70000" lnSpcReduction="20000"/>
          </a:bodyPr>
          <a:lstStyle/>
          <a:p>
            <a:pPr marL="0" marR="1600" indent="0">
              <a:buNone/>
            </a:pPr>
            <a:r>
              <a:rPr lang="en-GB" sz="1800" b="0" i="1" u="none" strike="noStrike" baseline="0" dirty="0">
                <a:solidFill>
                  <a:srgbClr val="000000"/>
                </a:solidFill>
                <a:latin typeface="Effra"/>
              </a:rPr>
              <a:t>Customer outcomes </a:t>
            </a:r>
            <a:endParaRPr lang="en-GB" sz="1800" b="0" i="0" u="none" strike="noStrike" baseline="0" dirty="0">
              <a:solidFill>
                <a:srgbClr val="000000"/>
              </a:solidFill>
              <a:latin typeface="Effra"/>
            </a:endParaRPr>
          </a:p>
          <a:p>
            <a:pPr marR="1600"/>
            <a:r>
              <a:rPr lang="en-GB" sz="1800" b="0" i="0" u="none" strike="noStrike" baseline="0" dirty="0">
                <a:solidFill>
                  <a:srgbClr val="000000"/>
                </a:solidFill>
                <a:latin typeface="Effra Light"/>
              </a:rPr>
              <a:t>Is the organisation prioritising acting to deliver good outcomes for customers? Are there any areas of concern? </a:t>
            </a:r>
          </a:p>
          <a:p>
            <a:pPr marR="1600"/>
            <a:r>
              <a:rPr lang="en-GB" sz="1800" b="0" i="0" u="none" strike="noStrike" baseline="0" dirty="0">
                <a:solidFill>
                  <a:srgbClr val="000000"/>
                </a:solidFill>
                <a:latin typeface="Effra Light"/>
              </a:rPr>
              <a:t>How is the external environment changing, and how will that impact on the organisation’s ability to deliver good outcomes for customers? </a:t>
            </a:r>
          </a:p>
          <a:p>
            <a:pPr marR="1600"/>
            <a:r>
              <a:rPr lang="en-GB" sz="1800" b="0" i="0" u="none" strike="noStrike" baseline="0" dirty="0">
                <a:solidFill>
                  <a:srgbClr val="000000"/>
                </a:solidFill>
                <a:latin typeface="Effra Light"/>
              </a:rPr>
              <a:t>Has the firm identified the key risks to its ability to deliver good outcomes to customers and put appropriate mitigants in place? </a:t>
            </a:r>
          </a:p>
          <a:p>
            <a:pPr marR="1600"/>
            <a:r>
              <a:rPr lang="en-GB" sz="1800" b="0" i="0" u="none" strike="noStrike" baseline="0" dirty="0">
                <a:solidFill>
                  <a:srgbClr val="000000"/>
                </a:solidFill>
                <a:latin typeface="Effra Light"/>
              </a:rPr>
              <a:t>How does the firm define good outcomes (over the short, medium and long term) for customers using its products and services? </a:t>
            </a:r>
          </a:p>
          <a:p>
            <a:pPr marR="1600"/>
            <a:r>
              <a:rPr lang="en-GB" sz="1800" b="0" i="0" u="none" strike="noStrike" baseline="0" dirty="0">
                <a:solidFill>
                  <a:srgbClr val="000000"/>
                </a:solidFill>
                <a:latin typeface="Effra Light"/>
              </a:rPr>
              <a:t>What data does the firm have about its customers and how they use its products? Are there any gaps in the data? What steps is the firm taking to address them? </a:t>
            </a:r>
          </a:p>
          <a:p>
            <a:pPr marR="1600"/>
            <a:r>
              <a:rPr lang="en-GB" sz="1800" b="0" i="0" u="none" strike="noStrike" baseline="0" dirty="0">
                <a:solidFill>
                  <a:srgbClr val="000000"/>
                </a:solidFill>
                <a:latin typeface="Effra Light"/>
              </a:rPr>
              <a:t>What outcomes are customers getting? Are they getting good outcomes which align with their reasonable expectations? </a:t>
            </a:r>
          </a:p>
          <a:p>
            <a:pPr marR="1600"/>
            <a:r>
              <a:rPr lang="en-GB" sz="1800" b="0" i="0" u="none" strike="noStrike" baseline="0" dirty="0">
                <a:solidFill>
                  <a:srgbClr val="000000"/>
                </a:solidFill>
                <a:latin typeface="Effra Light"/>
              </a:rPr>
              <a:t>Are certain groups of consumers getting different outcomes, and if so why? What’s driving any adverse outcomes? </a:t>
            </a:r>
          </a:p>
          <a:p>
            <a:pPr marR="1600"/>
            <a:r>
              <a:rPr lang="en-GB" sz="1800" b="0" i="0" u="none" strike="noStrike" baseline="0" dirty="0">
                <a:solidFill>
                  <a:srgbClr val="000000"/>
                </a:solidFill>
                <a:latin typeface="Effra Light"/>
              </a:rPr>
              <a:t>What actions is the firm taking to improve outcomes? (Who’s accountable for this work, what will improvement look like and when will it happen?)</a:t>
            </a:r>
            <a:endParaRPr lang="en-GB" dirty="0"/>
          </a:p>
        </p:txBody>
      </p:sp>
    </p:spTree>
    <p:extLst>
      <p:ext uri="{BB962C8B-B14F-4D97-AF65-F5344CB8AC3E}">
        <p14:creationId xmlns:p14="http://schemas.microsoft.com/office/powerpoint/2010/main" val="2220237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a:t>Firms to produce and regularly review MI on consumer outcomes</a:t>
            </a:r>
          </a:p>
        </p:txBody>
      </p:sp>
      <p:sp>
        <p:nvSpPr>
          <p:cNvPr id="5" name="Content Placeholder 4"/>
          <p:cNvSpPr>
            <a:spLocks noGrp="1"/>
          </p:cNvSpPr>
          <p:nvPr>
            <p:ph sz="half" idx="2"/>
          </p:nvPr>
        </p:nvSpPr>
        <p:spPr/>
        <p:txBody>
          <a:bodyPr>
            <a:normAutofit lnSpcReduction="10000"/>
          </a:bodyPr>
          <a:lstStyle/>
          <a:p>
            <a:r>
              <a:rPr lang="en-GB" dirty="0"/>
              <a:t>Persistency</a:t>
            </a:r>
          </a:p>
          <a:p>
            <a:r>
              <a:rPr lang="en-GB" dirty="0"/>
              <a:t>File Reviews</a:t>
            </a:r>
          </a:p>
          <a:p>
            <a:r>
              <a:rPr lang="en-GB" dirty="0"/>
              <a:t>Customer Feedback</a:t>
            </a:r>
          </a:p>
          <a:p>
            <a:r>
              <a:rPr lang="en-GB" dirty="0"/>
              <a:t>Complaints</a:t>
            </a:r>
          </a:p>
          <a:p>
            <a:r>
              <a:rPr lang="en-GB" dirty="0"/>
              <a:t>4 Outcome reviews</a:t>
            </a:r>
          </a:p>
          <a:p>
            <a:r>
              <a:rPr lang="en-GB" dirty="0"/>
              <a:t>Compliance reports</a:t>
            </a:r>
          </a:p>
          <a:p>
            <a:r>
              <a:rPr lang="en-GB" dirty="0"/>
              <a:t>Testing customer experiences</a:t>
            </a:r>
          </a:p>
          <a:p>
            <a:r>
              <a:rPr lang="en-GB" dirty="0"/>
              <a:t>Staff feedback	</a:t>
            </a:r>
          </a:p>
        </p:txBody>
      </p:sp>
      <p:sp>
        <p:nvSpPr>
          <p:cNvPr id="7" name="Content Placeholder 6"/>
          <p:cNvSpPr>
            <a:spLocks noGrp="1"/>
          </p:cNvSpPr>
          <p:nvPr>
            <p:ph sz="quarter" idx="4"/>
          </p:nvPr>
        </p:nvSpPr>
        <p:spPr/>
        <p:txBody>
          <a:bodyPr>
            <a:normAutofit lnSpcReduction="10000"/>
          </a:bodyPr>
          <a:lstStyle/>
          <a:p>
            <a:r>
              <a:rPr lang="en-GB" dirty="0"/>
              <a:t>Process &amp; policy reviews</a:t>
            </a:r>
          </a:p>
          <a:p>
            <a:r>
              <a:rPr lang="en-GB" dirty="0"/>
              <a:t>Vulnerable customers outcomes experienced</a:t>
            </a:r>
          </a:p>
          <a:p>
            <a:r>
              <a:rPr lang="en-GB" dirty="0"/>
              <a:t>TC staff training, gap analyses</a:t>
            </a:r>
          </a:p>
          <a:p>
            <a:r>
              <a:rPr lang="en-GB" dirty="0"/>
              <a:t>Behavioural insights- customer interactions, drop off rates, use of channels</a:t>
            </a:r>
          </a:p>
        </p:txBody>
      </p:sp>
    </p:spTree>
    <p:extLst>
      <p:ext uri="{BB962C8B-B14F-4D97-AF65-F5344CB8AC3E}">
        <p14:creationId xmlns:p14="http://schemas.microsoft.com/office/powerpoint/2010/main" val="34621041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191F0EA-FFA5-4606-97B9-BE2183818650}"/>
              </a:ext>
            </a:extLst>
          </p:cNvPr>
          <p:cNvSpPr>
            <a:spLocks noGrp="1"/>
          </p:cNvSpPr>
          <p:nvPr>
            <p:ph type="title"/>
          </p:nvPr>
        </p:nvSpPr>
        <p:spPr/>
        <p:txBody>
          <a:bodyPr/>
          <a:lstStyle/>
          <a:p>
            <a:r>
              <a:rPr lang="en-GB" dirty="0"/>
              <a:t>MI Touchpoints</a:t>
            </a:r>
          </a:p>
        </p:txBody>
      </p:sp>
      <p:sp>
        <p:nvSpPr>
          <p:cNvPr id="8" name="Circle: Hollow 7">
            <a:extLst>
              <a:ext uri="{FF2B5EF4-FFF2-40B4-BE49-F238E27FC236}">
                <a16:creationId xmlns:a16="http://schemas.microsoft.com/office/drawing/2014/main" id="{B03A7BE0-06E4-490A-89CF-B88705459373}"/>
              </a:ext>
            </a:extLst>
          </p:cNvPr>
          <p:cNvSpPr/>
          <p:nvPr/>
        </p:nvSpPr>
        <p:spPr>
          <a:xfrm>
            <a:off x="2987824" y="2924944"/>
            <a:ext cx="1872208" cy="18002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Arrow: Right 8">
            <a:extLst>
              <a:ext uri="{FF2B5EF4-FFF2-40B4-BE49-F238E27FC236}">
                <a16:creationId xmlns:a16="http://schemas.microsoft.com/office/drawing/2014/main" id="{DD4C5CCB-B6C0-4380-B6E3-029FBB4815A3}"/>
              </a:ext>
            </a:extLst>
          </p:cNvPr>
          <p:cNvSpPr/>
          <p:nvPr/>
        </p:nvSpPr>
        <p:spPr>
          <a:xfrm>
            <a:off x="3484463" y="3010021"/>
            <a:ext cx="936104" cy="432048"/>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Pre</a:t>
            </a:r>
          </a:p>
        </p:txBody>
      </p:sp>
      <p:sp>
        <p:nvSpPr>
          <p:cNvPr id="10" name="Arrow: Right 9">
            <a:extLst>
              <a:ext uri="{FF2B5EF4-FFF2-40B4-BE49-F238E27FC236}">
                <a16:creationId xmlns:a16="http://schemas.microsoft.com/office/drawing/2014/main" id="{6DA1DAA8-4694-40B6-8096-AB59216E9A0A}"/>
              </a:ext>
            </a:extLst>
          </p:cNvPr>
          <p:cNvSpPr/>
          <p:nvPr/>
        </p:nvSpPr>
        <p:spPr>
          <a:xfrm rot="6055852">
            <a:off x="4137662" y="3738141"/>
            <a:ext cx="839618" cy="432048"/>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During</a:t>
            </a:r>
          </a:p>
        </p:txBody>
      </p:sp>
      <p:sp>
        <p:nvSpPr>
          <p:cNvPr id="11" name="Arrow: Right 10">
            <a:extLst>
              <a:ext uri="{FF2B5EF4-FFF2-40B4-BE49-F238E27FC236}">
                <a16:creationId xmlns:a16="http://schemas.microsoft.com/office/drawing/2014/main" id="{38DFA12D-72E5-4FEE-A9D9-89C70BC010F5}"/>
              </a:ext>
            </a:extLst>
          </p:cNvPr>
          <p:cNvSpPr/>
          <p:nvPr/>
        </p:nvSpPr>
        <p:spPr>
          <a:xfrm rot="14388877">
            <a:off x="2868767" y="3880062"/>
            <a:ext cx="968801" cy="432048"/>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Post</a:t>
            </a:r>
          </a:p>
        </p:txBody>
      </p:sp>
      <p:sp>
        <p:nvSpPr>
          <p:cNvPr id="12" name="TextBox 11">
            <a:extLst>
              <a:ext uri="{FF2B5EF4-FFF2-40B4-BE49-F238E27FC236}">
                <a16:creationId xmlns:a16="http://schemas.microsoft.com/office/drawing/2014/main" id="{9CF10B5B-D5F9-46AE-9C37-88686A8EF7DD}"/>
              </a:ext>
            </a:extLst>
          </p:cNvPr>
          <p:cNvSpPr txBox="1"/>
          <p:nvPr/>
        </p:nvSpPr>
        <p:spPr>
          <a:xfrm>
            <a:off x="4420566" y="1706373"/>
            <a:ext cx="2743721" cy="954107"/>
          </a:xfrm>
          <a:prstGeom prst="rect">
            <a:avLst/>
          </a:prstGeom>
          <a:noFill/>
        </p:spPr>
        <p:txBody>
          <a:bodyPr wrap="square" rtlCol="0">
            <a:spAutoFit/>
          </a:bodyPr>
          <a:lstStyle/>
          <a:p>
            <a:pPr marL="285750" indent="-285750">
              <a:buFont typeface="Arial" panose="020B0604020202020204" pitchFamily="34" charset="0"/>
              <a:buChar char="•"/>
            </a:pPr>
            <a:r>
              <a:rPr lang="en-GB" sz="1400" dirty="0"/>
              <a:t>Abandoned Calls</a:t>
            </a:r>
          </a:p>
          <a:p>
            <a:pPr marL="285750" indent="-285750">
              <a:buFont typeface="Arial" panose="020B0604020202020204" pitchFamily="34" charset="0"/>
              <a:buChar char="•"/>
            </a:pPr>
            <a:r>
              <a:rPr lang="en-GB" sz="1400" dirty="0"/>
              <a:t>Lead Times</a:t>
            </a:r>
          </a:p>
          <a:p>
            <a:pPr marL="285750" indent="-285750">
              <a:buFont typeface="Arial" panose="020B0604020202020204" pitchFamily="34" charset="0"/>
              <a:buChar char="•"/>
            </a:pPr>
            <a:r>
              <a:rPr lang="en-GB" sz="1400" dirty="0"/>
              <a:t>Competence Assessments</a:t>
            </a:r>
          </a:p>
          <a:p>
            <a:pPr marL="285750" indent="-285750">
              <a:buFont typeface="Arial" panose="020B0604020202020204" pitchFamily="34" charset="0"/>
              <a:buChar char="•"/>
            </a:pPr>
            <a:r>
              <a:rPr lang="en-GB" sz="1400" dirty="0"/>
              <a:t>Certificates issued</a:t>
            </a:r>
          </a:p>
        </p:txBody>
      </p:sp>
      <p:sp>
        <p:nvSpPr>
          <p:cNvPr id="13" name="TextBox 12">
            <a:extLst>
              <a:ext uri="{FF2B5EF4-FFF2-40B4-BE49-F238E27FC236}">
                <a16:creationId xmlns:a16="http://schemas.microsoft.com/office/drawing/2014/main" id="{44658D13-5E3E-4AB0-B2F2-B42D53C494FC}"/>
              </a:ext>
            </a:extLst>
          </p:cNvPr>
          <p:cNvSpPr txBox="1"/>
          <p:nvPr/>
        </p:nvSpPr>
        <p:spPr>
          <a:xfrm>
            <a:off x="5004048" y="4623421"/>
            <a:ext cx="2304256" cy="954107"/>
          </a:xfrm>
          <a:prstGeom prst="rect">
            <a:avLst/>
          </a:prstGeom>
          <a:noFill/>
        </p:spPr>
        <p:txBody>
          <a:bodyPr wrap="square" rtlCol="0">
            <a:spAutoFit/>
          </a:bodyPr>
          <a:lstStyle/>
          <a:p>
            <a:pPr marL="285750" indent="-285750">
              <a:buFont typeface="Arial" panose="020B0604020202020204" pitchFamily="34" charset="0"/>
              <a:buChar char="•"/>
            </a:pPr>
            <a:r>
              <a:rPr lang="en-GB" sz="1400" dirty="0"/>
              <a:t>Not proceeded with</a:t>
            </a:r>
          </a:p>
          <a:p>
            <a:pPr marL="285750" indent="-285750">
              <a:buFont typeface="Arial" panose="020B0604020202020204" pitchFamily="34" charset="0"/>
              <a:buChar char="•"/>
            </a:pPr>
            <a:r>
              <a:rPr lang="en-GB" sz="1400" dirty="0"/>
              <a:t>File Checks</a:t>
            </a:r>
          </a:p>
          <a:p>
            <a:pPr marL="285750" indent="-285750">
              <a:buFont typeface="Arial" panose="020B0604020202020204" pitchFamily="34" charset="0"/>
              <a:buChar char="•"/>
            </a:pPr>
            <a:r>
              <a:rPr lang="en-GB" sz="1400" dirty="0"/>
              <a:t>Observations</a:t>
            </a:r>
          </a:p>
          <a:p>
            <a:pPr marL="285750" indent="-285750">
              <a:buFont typeface="Arial" panose="020B0604020202020204" pitchFamily="34" charset="0"/>
              <a:buChar char="•"/>
            </a:pPr>
            <a:r>
              <a:rPr lang="en-GB" sz="1400" dirty="0"/>
              <a:t>Customer Feedback</a:t>
            </a:r>
          </a:p>
        </p:txBody>
      </p:sp>
      <p:sp>
        <p:nvSpPr>
          <p:cNvPr id="14" name="TextBox 13">
            <a:extLst>
              <a:ext uri="{FF2B5EF4-FFF2-40B4-BE49-F238E27FC236}">
                <a16:creationId xmlns:a16="http://schemas.microsoft.com/office/drawing/2014/main" id="{4103AF71-5605-4FB3-9F96-0101330B2DC8}"/>
              </a:ext>
            </a:extLst>
          </p:cNvPr>
          <p:cNvSpPr txBox="1"/>
          <p:nvPr/>
        </p:nvSpPr>
        <p:spPr>
          <a:xfrm>
            <a:off x="152423" y="2960771"/>
            <a:ext cx="2892575" cy="2677656"/>
          </a:xfrm>
          <a:prstGeom prst="rect">
            <a:avLst/>
          </a:prstGeom>
          <a:noFill/>
        </p:spPr>
        <p:txBody>
          <a:bodyPr wrap="square" rtlCol="0">
            <a:spAutoFit/>
          </a:bodyPr>
          <a:lstStyle/>
          <a:p>
            <a:pPr marL="285750" indent="-285750">
              <a:buFont typeface="Arial" panose="020B0604020202020204" pitchFamily="34" charset="0"/>
              <a:buChar char="•"/>
            </a:pPr>
            <a:r>
              <a:rPr lang="en-GB" sz="1400" dirty="0"/>
              <a:t>Persistency</a:t>
            </a:r>
          </a:p>
          <a:p>
            <a:pPr marL="285750" indent="-285750">
              <a:buFont typeface="Arial" panose="020B0604020202020204" pitchFamily="34" charset="0"/>
              <a:buChar char="•"/>
            </a:pPr>
            <a:r>
              <a:rPr lang="en-GB" sz="1400" dirty="0"/>
              <a:t>Cancellation Rate</a:t>
            </a:r>
          </a:p>
          <a:p>
            <a:pPr marL="285750" indent="-285750">
              <a:buFont typeface="Arial" panose="020B0604020202020204" pitchFamily="34" charset="0"/>
              <a:buChar char="•"/>
            </a:pPr>
            <a:r>
              <a:rPr lang="en-GB" sz="1400" dirty="0"/>
              <a:t>Claims experience</a:t>
            </a:r>
          </a:p>
          <a:p>
            <a:pPr marL="285750" indent="-285750">
              <a:buFont typeface="Arial" panose="020B0604020202020204" pitchFamily="34" charset="0"/>
              <a:buChar char="•"/>
            </a:pPr>
            <a:r>
              <a:rPr lang="en-GB" sz="1400" dirty="0"/>
              <a:t>Customer feedback</a:t>
            </a:r>
          </a:p>
          <a:p>
            <a:pPr marL="285750" indent="-285750">
              <a:buFont typeface="Arial" panose="020B0604020202020204" pitchFamily="34" charset="0"/>
              <a:buChar char="•"/>
            </a:pPr>
            <a:r>
              <a:rPr lang="en-GB" sz="1400" dirty="0"/>
              <a:t>Complaints</a:t>
            </a:r>
          </a:p>
          <a:p>
            <a:pPr marL="285750" indent="-285750">
              <a:buFont typeface="Arial" panose="020B0604020202020204" pitchFamily="34" charset="0"/>
              <a:buChar char="•"/>
            </a:pPr>
            <a:r>
              <a:rPr lang="en-GB" sz="1400" dirty="0"/>
              <a:t>Communication channel usage</a:t>
            </a:r>
          </a:p>
          <a:p>
            <a:pPr marL="285750" indent="-285750">
              <a:buFont typeface="Arial" panose="020B0604020202020204" pitchFamily="34" charset="0"/>
              <a:buChar char="•"/>
            </a:pPr>
            <a:r>
              <a:rPr lang="en-GB" sz="1400" dirty="0"/>
              <a:t>Staff feedback</a:t>
            </a:r>
          </a:p>
          <a:p>
            <a:pPr marL="285750" indent="-285750">
              <a:buFont typeface="Arial" panose="020B0604020202020204" pitchFamily="34" charset="0"/>
              <a:buChar char="•"/>
            </a:pPr>
            <a:r>
              <a:rPr lang="en-GB" sz="1400" dirty="0"/>
              <a:t>Outcome reviews</a:t>
            </a:r>
          </a:p>
          <a:p>
            <a:pPr marL="285750" indent="-285750">
              <a:buFont typeface="Arial" panose="020B0604020202020204" pitchFamily="34" charset="0"/>
              <a:buChar char="•"/>
            </a:pPr>
            <a:r>
              <a:rPr lang="en-GB" sz="1400" dirty="0"/>
              <a:t>Compliance Reports</a:t>
            </a:r>
          </a:p>
          <a:p>
            <a:pPr marL="285750" indent="-285750">
              <a:buFont typeface="Arial" panose="020B0604020202020204" pitchFamily="34" charset="0"/>
              <a:buChar char="•"/>
            </a:pPr>
            <a:r>
              <a:rPr lang="en-GB" sz="1400" dirty="0"/>
              <a:t>Root Cause Complaints</a:t>
            </a:r>
          </a:p>
          <a:p>
            <a:pPr marL="285750" indent="-285750">
              <a:buFont typeface="Arial" panose="020B0604020202020204" pitchFamily="34" charset="0"/>
              <a:buChar char="•"/>
            </a:pPr>
            <a:r>
              <a:rPr lang="en-GB" sz="1400" dirty="0"/>
              <a:t>Testing customer experience</a:t>
            </a:r>
          </a:p>
          <a:p>
            <a:pPr marL="285750" indent="-285750">
              <a:buFont typeface="Arial" panose="020B0604020202020204" pitchFamily="34" charset="0"/>
              <a:buChar char="•"/>
            </a:pPr>
            <a:r>
              <a:rPr lang="en-GB" sz="1400"/>
              <a:t>Social Media </a:t>
            </a:r>
            <a:endParaRPr lang="en-GB" sz="1400" dirty="0"/>
          </a:p>
        </p:txBody>
      </p:sp>
    </p:spTree>
    <p:extLst>
      <p:ext uri="{BB962C8B-B14F-4D97-AF65-F5344CB8AC3E}">
        <p14:creationId xmlns:p14="http://schemas.microsoft.com/office/powerpoint/2010/main" val="37305518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0BAD28-ADC1-BE72-F67C-A01FA14C2476}"/>
              </a:ext>
            </a:extLst>
          </p:cNvPr>
          <p:cNvSpPr>
            <a:spLocks noGrp="1"/>
          </p:cNvSpPr>
          <p:nvPr>
            <p:ph type="title"/>
          </p:nvPr>
        </p:nvSpPr>
        <p:spPr>
          <a:xfrm>
            <a:off x="965199" y="609600"/>
            <a:ext cx="7648121" cy="1099457"/>
          </a:xfrm>
        </p:spPr>
        <p:txBody>
          <a:bodyPr>
            <a:normAutofit/>
          </a:bodyPr>
          <a:lstStyle/>
          <a:p>
            <a:pPr>
              <a:lnSpc>
                <a:spcPct val="90000"/>
              </a:lnSpc>
            </a:pPr>
            <a:r>
              <a:rPr lang="en-GB" dirty="0"/>
              <a:t>The role for T&amp;C with Governance requirements</a:t>
            </a:r>
            <a:endParaRPr lang="en-GB"/>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7BBF7F27-D3EE-9F49-57D0-1EB1FA35F598}"/>
              </a:ext>
            </a:extLst>
          </p:cNvPr>
          <p:cNvGraphicFramePr>
            <a:graphicFrameLocks noGrp="1"/>
          </p:cNvGraphicFramePr>
          <p:nvPr>
            <p:ph idx="1"/>
            <p:extLst>
              <p:ext uri="{D42A27DB-BD31-4B8C-83A1-F6EECF244321}">
                <p14:modId xmlns:p14="http://schemas.microsoft.com/office/powerpoint/2010/main" val="3932065575"/>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54144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9004F-CE2F-25BA-552C-C05814A1BB34}"/>
              </a:ext>
            </a:extLst>
          </p:cNvPr>
          <p:cNvSpPr>
            <a:spLocks noGrp="1"/>
          </p:cNvSpPr>
          <p:nvPr>
            <p:ph type="title"/>
          </p:nvPr>
        </p:nvSpPr>
        <p:spPr/>
        <p:txBody>
          <a:bodyPr/>
          <a:lstStyle/>
          <a:p>
            <a:r>
              <a:rPr lang="en-GB" dirty="0"/>
              <a:t>Timelines	</a:t>
            </a:r>
          </a:p>
        </p:txBody>
      </p:sp>
      <p:sp>
        <p:nvSpPr>
          <p:cNvPr id="3" name="Content Placeholder 2">
            <a:extLst>
              <a:ext uri="{FF2B5EF4-FFF2-40B4-BE49-F238E27FC236}">
                <a16:creationId xmlns:a16="http://schemas.microsoft.com/office/drawing/2014/main" id="{DDBA2C47-CEBE-B0CE-0A5E-FAD37645C7D0}"/>
              </a:ext>
            </a:extLst>
          </p:cNvPr>
          <p:cNvSpPr>
            <a:spLocks noGrp="1"/>
          </p:cNvSpPr>
          <p:nvPr>
            <p:ph idx="1"/>
          </p:nvPr>
        </p:nvSpPr>
        <p:spPr/>
        <p:txBody>
          <a:bodyPr/>
          <a:lstStyle/>
          <a:p>
            <a:r>
              <a:rPr lang="en-GB" dirty="0"/>
              <a:t>29</a:t>
            </a:r>
            <a:r>
              <a:rPr lang="en-GB" baseline="30000" dirty="0"/>
              <a:t>th</a:t>
            </a:r>
            <a:r>
              <a:rPr lang="en-GB" dirty="0"/>
              <a:t> July 2002 – Policy statement issued</a:t>
            </a:r>
          </a:p>
          <a:p>
            <a:r>
              <a:rPr lang="en-GB" dirty="0"/>
              <a:t>End October 2022 –Implementation plan supported by appropriate oversight</a:t>
            </a:r>
          </a:p>
          <a:p>
            <a:r>
              <a:rPr lang="en-GB" dirty="0"/>
              <a:t>End of July 2023 – Consumer Duty requirements for existing open products and services in place</a:t>
            </a:r>
          </a:p>
          <a:p>
            <a:r>
              <a:rPr lang="en-GB" dirty="0"/>
              <a:t>End of July – Consumer Duty requirements in place for closed products and services</a:t>
            </a:r>
          </a:p>
        </p:txBody>
      </p:sp>
    </p:spTree>
    <p:extLst>
      <p:ext uri="{BB962C8B-B14F-4D97-AF65-F5344CB8AC3E}">
        <p14:creationId xmlns:p14="http://schemas.microsoft.com/office/powerpoint/2010/main" val="8915011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B1C58D-6065-65C1-00E9-C8CD17DCFF48}"/>
              </a:ext>
            </a:extLst>
          </p:cNvPr>
          <p:cNvSpPr>
            <a:spLocks noGrp="1"/>
          </p:cNvSpPr>
          <p:nvPr>
            <p:ph type="title"/>
          </p:nvPr>
        </p:nvSpPr>
        <p:spPr>
          <a:xfrm>
            <a:off x="965199" y="609600"/>
            <a:ext cx="7648121" cy="1099457"/>
          </a:xfrm>
        </p:spPr>
        <p:txBody>
          <a:bodyPr>
            <a:normAutofit/>
          </a:bodyPr>
          <a:lstStyle/>
          <a:p>
            <a:pPr>
              <a:lnSpc>
                <a:spcPct val="90000"/>
              </a:lnSpc>
            </a:pPr>
            <a:r>
              <a:rPr lang="en-GB" dirty="0"/>
              <a:t>From a T&amp;C perspective – things to look out for</a:t>
            </a:r>
            <a:endParaRPr lang="en-GB"/>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07450" y="4013200"/>
            <a:ext cx="336550"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D4209D8F-3FCA-BC22-2A00-110D8C9F1B77}"/>
              </a:ext>
            </a:extLst>
          </p:cNvPr>
          <p:cNvGraphicFramePr>
            <a:graphicFrameLocks noGrp="1"/>
          </p:cNvGraphicFramePr>
          <p:nvPr>
            <p:ph idx="1"/>
            <p:extLst>
              <p:ext uri="{D42A27DB-BD31-4B8C-83A1-F6EECF244321}">
                <p14:modId xmlns:p14="http://schemas.microsoft.com/office/powerpoint/2010/main" val="1822634488"/>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30331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1764</TotalTime>
  <Words>3306</Words>
  <Application>Microsoft Office PowerPoint</Application>
  <PresentationFormat>On-screen Show (4:3)</PresentationFormat>
  <Paragraphs>377</Paragraphs>
  <Slides>55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Calibri</vt:lpstr>
      <vt:lpstr>Effra</vt:lpstr>
      <vt:lpstr>Effra Light</vt:lpstr>
      <vt:lpstr>Gill Sans MT</vt:lpstr>
      <vt:lpstr>Helvetica</vt:lpstr>
      <vt:lpstr>Symbol</vt:lpstr>
      <vt:lpstr>Trebuchet MS</vt:lpstr>
      <vt:lpstr>Wingdings 3</vt:lpstr>
      <vt:lpstr>Facet</vt:lpstr>
      <vt:lpstr>The impact of the new Consumer Duty on  T&amp;C Schemes Post Policy Statement edition</vt:lpstr>
      <vt:lpstr>What’s changed since CP21/36 </vt:lpstr>
      <vt:lpstr>Today’s Outcomes</vt:lpstr>
      <vt:lpstr>From a T&amp;C perspective – things to look out for</vt:lpstr>
      <vt:lpstr>So why is more regulation needed?</vt:lpstr>
      <vt:lpstr>So why is more regulation needed?</vt:lpstr>
      <vt:lpstr>FCA Success Measures</vt:lpstr>
      <vt:lpstr>Consumer Duty</vt:lpstr>
      <vt:lpstr>Principle 12- a firm must act to deliver good outcomes for retail clients</vt:lpstr>
      <vt:lpstr>What exactly is a good outcome?</vt:lpstr>
      <vt:lpstr>Lets think about how different parties might respond</vt:lpstr>
      <vt:lpstr>FCA</vt:lpstr>
      <vt:lpstr>FCA</vt:lpstr>
      <vt:lpstr>Company</vt:lpstr>
      <vt:lpstr>Customers</vt:lpstr>
      <vt:lpstr>Outcomes</vt:lpstr>
      <vt:lpstr>Customer Journey</vt:lpstr>
      <vt:lpstr>Customer Touchpoints</vt:lpstr>
      <vt:lpstr>Examples BEFORE –encourages customers to make initial purchase</vt:lpstr>
      <vt:lpstr>Examples DURING –encourages repeat purchases</vt:lpstr>
      <vt:lpstr>Examples AFTER – Helps you enhance customer experiences</vt:lpstr>
      <vt:lpstr>What does this tell us?</vt:lpstr>
      <vt:lpstr>SYSC3.1.9</vt:lpstr>
      <vt:lpstr>Principle 12- a firm must act to deliver good outcomes for retail clients</vt:lpstr>
      <vt:lpstr>Behavioural Economics </vt:lpstr>
      <vt:lpstr>Behavioural Economics </vt:lpstr>
      <vt:lpstr>Behavioural Economics – Biases – most common</vt:lpstr>
      <vt:lpstr>Relationship between Principle 12 and T&amp;C</vt:lpstr>
      <vt:lpstr>Relationship between Principle 12 and T&amp;C</vt:lpstr>
      <vt:lpstr>Cross Cutting Obligations/Rules</vt:lpstr>
      <vt:lpstr>Cross Cutting Obligations/Rules</vt:lpstr>
      <vt:lpstr>Acting in good faith</vt:lpstr>
      <vt:lpstr>Avoid causing foreseeable harm</vt:lpstr>
      <vt:lpstr>Enable and support retail customers to pursue their financial objectives</vt:lpstr>
      <vt:lpstr>New Conduct Rule 6</vt:lpstr>
      <vt:lpstr>FCA latest guidance – updated 23/05/22 CoCON</vt:lpstr>
      <vt:lpstr>Code of Conduct – Possible Actions</vt:lpstr>
      <vt:lpstr>Code of Conduct – Possible Actions</vt:lpstr>
      <vt:lpstr>4 Consumer Duty Outcomes</vt:lpstr>
      <vt:lpstr>Consumer Understanding</vt:lpstr>
      <vt:lpstr>Restaurant experience behaviour</vt:lpstr>
      <vt:lpstr>Ways to follow up </vt:lpstr>
      <vt:lpstr>Possible impact on T&amp;C?</vt:lpstr>
      <vt:lpstr>Guidance of communications</vt:lpstr>
      <vt:lpstr>Time to review your T&amp;C scheme?</vt:lpstr>
      <vt:lpstr>Consumer Support</vt:lpstr>
      <vt:lpstr>Consumer Support</vt:lpstr>
      <vt:lpstr>Monitoring and Governance</vt:lpstr>
      <vt:lpstr>Champion’s challenges</vt:lpstr>
      <vt:lpstr>Champion’s challenges</vt:lpstr>
      <vt:lpstr>Firms to produce and regularly review MI on consumer outcomes</vt:lpstr>
      <vt:lpstr>MI Touchpoints</vt:lpstr>
      <vt:lpstr>The role for T&amp;C with Governance requirements</vt:lpstr>
      <vt:lpstr>Timelines </vt:lpstr>
      <vt:lpstr>From a T&amp;C perspective – things to look out for</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the new Consumer Duty on  T&amp;C Schemes</dc:title>
  <dc:creator>Jeff</dc:creator>
  <cp:lastModifiedBy>Jeff Abbott</cp:lastModifiedBy>
  <cp:revision>76</cp:revision>
  <cp:lastPrinted>2022-08-17T14:46:06Z</cp:lastPrinted>
  <dcterms:created xsi:type="dcterms:W3CDTF">2022-01-28T10:25:41Z</dcterms:created>
  <dcterms:modified xsi:type="dcterms:W3CDTF">2022-08-25T15:13:16Z</dcterms:modified>
</cp:coreProperties>
</file>